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7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de_clean_scientific_eco_themed_background_compos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488" y="301752"/>
            <a:ext cx="589788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300" b="1" i="0" dirty="0">
                <a:solidFill>
                  <a:srgbClr val="28719B"/>
                </a:solidFill>
                <a:latin typeface="+mj-lt"/>
              </a:rPr>
              <a:t>MSCA Postdoctoral Fellowship 2026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488" y="987552"/>
            <a:ext cx="86593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400" b="1" i="0" dirty="0">
                <a:solidFill>
                  <a:srgbClr val="103643"/>
                </a:solidFill>
                <a:latin typeface="+mj-lt"/>
              </a:rPr>
              <a:t>Host opportunity at the</a:t>
            </a:r>
            <a:r>
              <a:rPr lang="pl-PL" sz="3400" b="1" i="0" dirty="0">
                <a:solidFill>
                  <a:srgbClr val="103643"/>
                </a:solidFill>
                <a:latin typeface="+mj-lt"/>
              </a:rPr>
              <a:t> </a:t>
            </a:r>
            <a:r>
              <a:rPr sz="3400" b="1" i="0" dirty="0">
                <a:solidFill>
                  <a:srgbClr val="103643"/>
                </a:solidFill>
                <a:latin typeface="+mj-lt"/>
              </a:rPr>
              <a:t>University of Lodz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488" y="1591056"/>
            <a:ext cx="5303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2400" b="0" i="1" dirty="0" err="1">
                <a:solidFill>
                  <a:srgbClr val="31596A"/>
                </a:solidFill>
                <a:latin typeface="+mj-lt"/>
              </a:rPr>
              <a:t>Bioactive</a:t>
            </a:r>
            <a:r>
              <a:rPr lang="pl-PL" sz="2400" b="0" i="1" dirty="0">
                <a:solidFill>
                  <a:srgbClr val="31596A"/>
                </a:solidFill>
                <a:latin typeface="+mj-lt"/>
              </a:rPr>
              <a:t> </a:t>
            </a:r>
            <a:r>
              <a:rPr sz="2400" b="0" i="1" dirty="0">
                <a:solidFill>
                  <a:srgbClr val="31596A"/>
                </a:solidFill>
                <a:latin typeface="+mj-lt"/>
              </a:rPr>
              <a:t>packaging for food safety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5488" y="2057400"/>
            <a:ext cx="7671816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900" b="1" i="0" dirty="0">
                <a:solidFill>
                  <a:srgbClr val="438C5C"/>
                </a:solidFill>
                <a:latin typeface="+mj-lt"/>
              </a:rPr>
              <a:t>Biodegradable</a:t>
            </a:r>
            <a:r>
              <a:rPr lang="pl-PL" sz="1900" b="1" i="0" dirty="0">
                <a:solidFill>
                  <a:srgbClr val="438C5C"/>
                </a:solidFill>
                <a:latin typeface="+mj-lt"/>
              </a:rPr>
              <a:t> |</a:t>
            </a:r>
            <a:r>
              <a:rPr sz="1900" b="1" i="0" dirty="0">
                <a:solidFill>
                  <a:srgbClr val="438C5C"/>
                </a:solidFill>
                <a:latin typeface="+mj-lt"/>
              </a:rPr>
              <a:t> Bio-based</a:t>
            </a:r>
            <a:r>
              <a:rPr lang="pl-PL" sz="1900" b="1" i="0" dirty="0">
                <a:solidFill>
                  <a:srgbClr val="438C5C"/>
                </a:solidFill>
                <a:latin typeface="+mj-lt"/>
              </a:rPr>
              <a:t> |</a:t>
            </a:r>
            <a:r>
              <a:rPr sz="1900" b="1" i="0" dirty="0">
                <a:solidFill>
                  <a:srgbClr val="438C5C"/>
                </a:solidFill>
                <a:latin typeface="+mj-lt"/>
              </a:rPr>
              <a:t> Bioactive </a:t>
            </a:r>
            <a:r>
              <a:rPr lang="pl-PL" sz="1900" b="1" i="0" dirty="0">
                <a:solidFill>
                  <a:srgbClr val="438C5C"/>
                </a:solidFill>
                <a:latin typeface="+mj-lt"/>
              </a:rPr>
              <a:t>| </a:t>
            </a:r>
            <a:r>
              <a:rPr sz="1900" b="1" i="0" dirty="0">
                <a:solidFill>
                  <a:srgbClr val="438C5C"/>
                </a:solidFill>
                <a:latin typeface="+mj-lt"/>
              </a:rPr>
              <a:t>Phage-</a:t>
            </a:r>
            <a:r>
              <a:rPr lang="pl-PL" sz="1900" b="1" i="0" dirty="0" err="1">
                <a:solidFill>
                  <a:srgbClr val="438C5C"/>
                </a:solidFill>
                <a:latin typeface="+mj-lt"/>
              </a:rPr>
              <a:t>decoration</a:t>
            </a:r>
            <a:endParaRPr sz="1900" b="1" i="0" dirty="0">
              <a:solidFill>
                <a:srgbClr val="438C5C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488" y="2459736"/>
            <a:ext cx="744321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700" b="1" dirty="0">
                <a:solidFill>
                  <a:srgbClr val="103643"/>
                </a:solidFill>
                <a:latin typeface="+mj-lt"/>
              </a:rPr>
              <a:t>Project focus: </a:t>
            </a:r>
            <a:r>
              <a:rPr sz="1700" dirty="0">
                <a:solidFill>
                  <a:srgbClr val="103643"/>
                </a:solidFill>
                <a:latin typeface="+mj-lt"/>
              </a:rPr>
              <a:t>microbiology-driven development and validation of bio-based </a:t>
            </a:r>
            <a:r>
              <a:rPr lang="pl-PL" sz="1700" dirty="0">
                <a:solidFill>
                  <a:srgbClr val="103643"/>
                </a:solidFill>
                <a:latin typeface="+mj-lt"/>
              </a:rPr>
              <a:t>f</a:t>
            </a:r>
            <a:r>
              <a:rPr sz="1700" dirty="0" err="1">
                <a:solidFill>
                  <a:srgbClr val="103643"/>
                </a:solidFill>
                <a:latin typeface="+mj-lt"/>
              </a:rPr>
              <a:t>ood</a:t>
            </a:r>
            <a:r>
              <a:rPr lang="pl-PL" sz="1700" dirty="0">
                <a:solidFill>
                  <a:srgbClr val="103643"/>
                </a:solidFill>
                <a:latin typeface="+mj-lt"/>
              </a:rPr>
              <a:t> </a:t>
            </a:r>
            <a:r>
              <a:rPr sz="1700" dirty="0">
                <a:solidFill>
                  <a:srgbClr val="103643"/>
                </a:solidFill>
                <a:latin typeface="+mj-lt"/>
              </a:rPr>
              <a:t>packaging systems designed to improve food safety and reduce packaging waste.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488" y="3072384"/>
            <a:ext cx="72786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 b="1" dirty="0">
                <a:solidFill>
                  <a:srgbClr val="103643"/>
                </a:solidFill>
                <a:latin typeface="+mj-lt"/>
              </a:rPr>
              <a:t>Potential MSCA topic: </a:t>
            </a:r>
            <a:r>
              <a:rPr sz="1600" dirty="0">
                <a:solidFill>
                  <a:srgbClr val="103643"/>
                </a:solidFill>
                <a:latin typeface="+mj-lt"/>
              </a:rPr>
              <a:t>antimicrobial phage-delivery coatings, pathogen-triggered activity and challenge assays targeting foodborne bacteria such as </a:t>
            </a:r>
            <a:r>
              <a:rPr sz="1600" i="1" dirty="0">
                <a:solidFill>
                  <a:srgbClr val="103643"/>
                </a:solidFill>
                <a:latin typeface="+mj-lt"/>
              </a:rPr>
              <a:t>Salmonella</a:t>
            </a:r>
            <a:r>
              <a:rPr sz="1600" dirty="0">
                <a:solidFill>
                  <a:srgbClr val="103643"/>
                </a:solidFill>
                <a:latin typeface="+mj-lt"/>
              </a:rPr>
              <a:t>, </a:t>
            </a:r>
            <a:r>
              <a:rPr sz="1600" i="1" dirty="0">
                <a:solidFill>
                  <a:srgbClr val="103643"/>
                </a:solidFill>
                <a:latin typeface="+mj-lt"/>
              </a:rPr>
              <a:t>Campylobacter</a:t>
            </a:r>
            <a:r>
              <a:rPr sz="1600" dirty="0">
                <a:solidFill>
                  <a:srgbClr val="103643"/>
                </a:solidFill>
                <a:latin typeface="+mj-lt"/>
              </a:rPr>
              <a:t> and </a:t>
            </a:r>
            <a:r>
              <a:rPr sz="1600" i="1" dirty="0">
                <a:solidFill>
                  <a:srgbClr val="103643"/>
                </a:solidFill>
                <a:latin typeface="+mj-lt"/>
              </a:rPr>
              <a:t>Listeria</a:t>
            </a:r>
            <a:r>
              <a:rPr sz="1600" dirty="0">
                <a:solidFill>
                  <a:srgbClr val="103643"/>
                </a:solidFill>
                <a:latin typeface="+mj-lt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88" y="3886200"/>
            <a:ext cx="72786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 b="1" dirty="0">
                <a:solidFill>
                  <a:srgbClr val="103643"/>
                </a:solidFill>
                <a:latin typeface="+mj-lt"/>
              </a:rPr>
              <a:t>Methods: </a:t>
            </a:r>
            <a:r>
              <a:rPr sz="1600" dirty="0">
                <a:solidFill>
                  <a:srgbClr val="103643"/>
                </a:solidFill>
                <a:latin typeface="+mj-lt"/>
              </a:rPr>
              <a:t>molecular microbiology, bacteriophage selection/engineering, antimicrobial and biofilm assays, food-safety models, </a:t>
            </a:r>
            <a:r>
              <a:rPr lang="pl-PL" sz="1600" dirty="0" err="1">
                <a:solidFill>
                  <a:srgbClr val="103643"/>
                </a:solidFill>
                <a:latin typeface="+mj-lt"/>
              </a:rPr>
              <a:t>omics</a:t>
            </a:r>
            <a:r>
              <a:rPr lang="pl-PL" sz="1600" dirty="0">
                <a:solidFill>
                  <a:srgbClr val="103643"/>
                </a:solidFill>
                <a:latin typeface="+mj-lt"/>
              </a:rPr>
              <a:t> and </a:t>
            </a:r>
            <a:r>
              <a:rPr lang="pl-PL" sz="1600" dirty="0" err="1">
                <a:solidFill>
                  <a:srgbClr val="103643"/>
                </a:solidFill>
                <a:latin typeface="+mj-lt"/>
              </a:rPr>
              <a:t>structural</a:t>
            </a:r>
            <a:r>
              <a:rPr lang="pl-PL" sz="1600" dirty="0">
                <a:solidFill>
                  <a:srgbClr val="103643"/>
                </a:solidFill>
                <a:latin typeface="+mj-lt"/>
              </a:rPr>
              <a:t> </a:t>
            </a:r>
            <a:r>
              <a:rPr lang="pl-PL" sz="1600" dirty="0" err="1">
                <a:solidFill>
                  <a:srgbClr val="103643"/>
                </a:solidFill>
                <a:latin typeface="+mj-lt"/>
              </a:rPr>
              <a:t>biology</a:t>
            </a:r>
            <a:r>
              <a:rPr lang="pl-PL" sz="1600" dirty="0">
                <a:solidFill>
                  <a:srgbClr val="103643"/>
                </a:solidFill>
                <a:latin typeface="+mj-lt"/>
              </a:rPr>
              <a:t>, m</a:t>
            </a:r>
            <a:r>
              <a:rPr sz="1600" dirty="0" err="1">
                <a:solidFill>
                  <a:srgbClr val="103643"/>
                </a:solidFill>
                <a:latin typeface="+mj-lt"/>
              </a:rPr>
              <a:t>icrobe</a:t>
            </a:r>
            <a:r>
              <a:rPr sz="1600" dirty="0">
                <a:solidFill>
                  <a:srgbClr val="103643"/>
                </a:solidFill>
                <a:latin typeface="+mj-lt"/>
              </a:rPr>
              <a:t> interface validation.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488" y="4672584"/>
            <a:ext cx="72786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 b="1" dirty="0">
                <a:solidFill>
                  <a:srgbClr val="103643"/>
                </a:solidFill>
                <a:latin typeface="+mj-lt"/>
              </a:rPr>
              <a:t>Host environment: </a:t>
            </a:r>
            <a:r>
              <a:rPr sz="1600" dirty="0">
                <a:solidFill>
                  <a:srgbClr val="103643"/>
                </a:solidFill>
                <a:latin typeface="+mj-lt"/>
              </a:rPr>
              <a:t>BIO4PAK team at the Faculty of Biology and Environmental Protection, University of Lodz</a:t>
            </a:r>
            <a:r>
              <a:rPr lang="pl-PL" sz="1600" dirty="0">
                <a:solidFill>
                  <a:srgbClr val="103643"/>
                </a:solidFill>
                <a:latin typeface="+mj-lt"/>
              </a:rPr>
              <a:t>.</a:t>
            </a:r>
            <a:r>
              <a:rPr sz="1600" dirty="0">
                <a:solidFill>
                  <a:srgbClr val="103643"/>
                </a:solidFill>
                <a:latin typeface="+mj-lt"/>
              </a:rPr>
              <a:t> </a:t>
            </a:r>
            <a:r>
              <a:rPr lang="pl-PL" sz="1600" dirty="0">
                <a:solidFill>
                  <a:srgbClr val="103643"/>
                </a:solidFill>
                <a:latin typeface="+mj-lt"/>
              </a:rPr>
              <a:t>I</a:t>
            </a:r>
            <a:r>
              <a:rPr sz="1600" dirty="0" err="1">
                <a:solidFill>
                  <a:srgbClr val="103643"/>
                </a:solidFill>
                <a:latin typeface="+mj-lt"/>
              </a:rPr>
              <a:t>nterdisciplinary</a:t>
            </a:r>
            <a:r>
              <a:rPr sz="1600" dirty="0">
                <a:solidFill>
                  <a:srgbClr val="103643"/>
                </a:solidFill>
                <a:latin typeface="+mj-lt"/>
              </a:rPr>
              <a:t> links with polymer science, biotechnology, packaging innovation and an international Horizon Europe consortium.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488" y="6531934"/>
            <a:ext cx="5303520" cy="307777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sz="1400" b="1" i="0" dirty="0">
                <a:solidFill>
                  <a:srgbClr val="103643"/>
                </a:solidFill>
                <a:latin typeface="+mj-lt"/>
              </a:rPr>
              <a:t>Contact: </a:t>
            </a:r>
            <a:r>
              <a:rPr lang="pl-PL" sz="1400" b="1" dirty="0">
                <a:solidFill>
                  <a:srgbClr val="103643"/>
                </a:solidFill>
                <a:latin typeface="+mj-lt"/>
              </a:rPr>
              <a:t>P</a:t>
            </a:r>
            <a:r>
              <a:rPr sz="1400" b="1" i="0" dirty="0" err="1">
                <a:solidFill>
                  <a:srgbClr val="103643"/>
                </a:solidFill>
                <a:latin typeface="+mj-lt"/>
              </a:rPr>
              <a:t>rof</a:t>
            </a:r>
            <a:r>
              <a:rPr sz="1400" b="1" i="0" dirty="0">
                <a:solidFill>
                  <a:srgbClr val="103643"/>
                </a:solidFill>
                <a:latin typeface="+mj-lt"/>
              </a:rPr>
              <a:t>. </a:t>
            </a:r>
            <a:r>
              <a:rPr lang="pl-PL" sz="1400" b="1" dirty="0">
                <a:solidFill>
                  <a:srgbClr val="103643"/>
                </a:solidFill>
                <a:latin typeface="+mj-lt"/>
              </a:rPr>
              <a:t>Karolina Rudnicka | </a:t>
            </a:r>
            <a:r>
              <a:rPr lang="pl-PL" sz="1400" b="1" i="0" dirty="0" err="1">
                <a:solidFill>
                  <a:srgbClr val="103643"/>
                </a:solidFill>
                <a:latin typeface="+mj-lt"/>
              </a:rPr>
              <a:t>karolina.rudnicka</a:t>
            </a:r>
            <a:r>
              <a:rPr sz="1400" b="1" i="0" dirty="0">
                <a:solidFill>
                  <a:srgbClr val="103643"/>
                </a:solidFill>
                <a:latin typeface="+mj-lt"/>
              </a:rPr>
              <a:t>@biol.uni.lodz.pl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6B2DF745-9626-4A0B-B75C-4F0F7D24F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548" y="93359"/>
            <a:ext cx="3514344" cy="1157596"/>
          </a:xfrm>
          <a:prstGeom prst="rect">
            <a:avLst/>
          </a:prstGeom>
        </p:spPr>
      </p:pic>
      <p:pic>
        <p:nvPicPr>
          <p:cNvPr id="2050" name="Picture 2" descr="MSCA projects | Politecnico di Torino">
            <a:extLst>
              <a:ext uri="{FF2B5EF4-FFF2-40B4-BE49-F238E27FC236}">
                <a16:creationId xmlns:a16="http://schemas.microsoft.com/office/drawing/2014/main" id="{B2906E3C-E595-48BB-8114-FFD2747EE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080" y="5361123"/>
            <a:ext cx="1054354" cy="12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154</Words>
  <Application>Microsoft Office PowerPoint</Application>
  <PresentationFormat>Panoramiczny</PresentationFormat>
  <Paragraphs>9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Prezentacja programu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user</dc:creator>
  <cp:keywords/>
  <dc:description>generated using python-pptx</dc:description>
  <cp:lastModifiedBy>user</cp:lastModifiedBy>
  <cp:revision>10</cp:revision>
  <dcterms:created xsi:type="dcterms:W3CDTF">2013-01-27T09:14:16Z</dcterms:created>
  <dcterms:modified xsi:type="dcterms:W3CDTF">2026-06-10T07:22:27Z</dcterms:modified>
  <cp:category/>
</cp:coreProperties>
</file>