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0FA0484E-3C5E-41D2-8BE0-4F8A9104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488" y="301752"/>
            <a:ext cx="589788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300" b="1" i="0" dirty="0">
                <a:solidFill>
                  <a:srgbClr val="28719B"/>
                </a:solidFill>
                <a:latin typeface="+mj-lt"/>
              </a:rPr>
              <a:t>MSCA Postdoctoral Fellowship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488" y="987552"/>
            <a:ext cx="86593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400" b="1" i="0" dirty="0">
                <a:solidFill>
                  <a:srgbClr val="103643"/>
                </a:solidFill>
                <a:latin typeface="+mj-lt"/>
              </a:rPr>
              <a:t>Host opportunity at the</a:t>
            </a:r>
            <a:r>
              <a:rPr lang="pl-PL" sz="3400" b="1" i="0" dirty="0">
                <a:solidFill>
                  <a:srgbClr val="103643"/>
                </a:solidFill>
                <a:latin typeface="+mj-lt"/>
              </a:rPr>
              <a:t> </a:t>
            </a:r>
            <a:r>
              <a:rPr sz="3400" b="1" i="0" dirty="0">
                <a:solidFill>
                  <a:srgbClr val="103643"/>
                </a:solidFill>
                <a:latin typeface="+mj-lt"/>
              </a:rPr>
              <a:t>University of Lodz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488" y="1618488"/>
            <a:ext cx="93908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31596A"/>
                </a:solidFill>
                <a:latin typeface="Calibri" panose="020F0502020204030204" pitchFamily="34" charset="0"/>
                <a:ea typeface="Aptos" pitchFamily="34" charset="-122"/>
                <a:cs typeface="Calibri" panose="020F0502020204030204" pitchFamily="34" charset="0"/>
              </a:rPr>
              <a:t>RNA biology and antimicrobial target discovery in tuberculosis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sz="2100" b="0" i="1" dirty="0">
              <a:solidFill>
                <a:srgbClr val="31596A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488" y="2057400"/>
            <a:ext cx="767181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900" b="1" dirty="0">
                <a:solidFill>
                  <a:srgbClr val="438C5C"/>
                </a:solidFill>
                <a:latin typeface="+mj-lt"/>
              </a:rPr>
              <a:t>RNA </a:t>
            </a:r>
            <a:r>
              <a:rPr lang="pl-PL" sz="1900" b="1" dirty="0" err="1">
                <a:solidFill>
                  <a:srgbClr val="438C5C"/>
                </a:solidFill>
                <a:latin typeface="+mj-lt"/>
              </a:rPr>
              <a:t>biology</a:t>
            </a:r>
            <a:r>
              <a:rPr lang="pl-PL" sz="1900" b="1" dirty="0">
                <a:solidFill>
                  <a:srgbClr val="438C5C"/>
                </a:solidFill>
                <a:latin typeface="+mj-lt"/>
              </a:rPr>
              <a:t> | RNA </a:t>
            </a:r>
            <a:r>
              <a:rPr lang="pl-PL" sz="1900" b="1" dirty="0" err="1">
                <a:solidFill>
                  <a:srgbClr val="438C5C"/>
                </a:solidFill>
                <a:latin typeface="+mj-lt"/>
              </a:rPr>
              <a:t>degradosome</a:t>
            </a:r>
            <a:r>
              <a:rPr lang="pl-PL" sz="1900" b="1" dirty="0">
                <a:solidFill>
                  <a:srgbClr val="438C5C"/>
                </a:solidFill>
                <a:latin typeface="+mj-lt"/>
              </a:rPr>
              <a:t> | </a:t>
            </a:r>
            <a:r>
              <a:rPr lang="pl-PL" sz="1900" b="1" dirty="0" err="1">
                <a:solidFill>
                  <a:srgbClr val="438C5C"/>
                </a:solidFill>
                <a:latin typeface="+mj-lt"/>
              </a:rPr>
              <a:t>tRNA</a:t>
            </a:r>
            <a:r>
              <a:rPr lang="pl-PL" sz="1900" b="1" dirty="0">
                <a:solidFill>
                  <a:srgbClr val="438C5C"/>
                </a:solidFill>
                <a:latin typeface="+mj-lt"/>
              </a:rPr>
              <a:t> </a:t>
            </a:r>
            <a:r>
              <a:rPr lang="pl-PL" sz="1900" b="1" dirty="0" err="1">
                <a:solidFill>
                  <a:srgbClr val="438C5C"/>
                </a:solidFill>
                <a:latin typeface="+mj-lt"/>
              </a:rPr>
              <a:t>metabolism</a:t>
            </a:r>
            <a:endParaRPr sz="1900" b="1" i="0" dirty="0">
              <a:solidFill>
                <a:srgbClr val="438C5C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488" y="2514600"/>
            <a:ext cx="7342632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700" b="1" dirty="0">
                <a:solidFill>
                  <a:srgbClr val="103643"/>
                </a:solidFill>
                <a:latin typeface="+mj-lt"/>
              </a:rPr>
              <a:t>Project focus: </a:t>
            </a:r>
            <a:r>
              <a:rPr lang="pl-PL" sz="1600" dirty="0">
                <a:solidFill>
                  <a:srgbClr val="103643"/>
                </a:solidFill>
                <a:latin typeface="Calibri" panose="020F0502020204030204" pitchFamily="34" charset="0"/>
                <a:ea typeface="Aptos" pitchFamily="34" charset="-122"/>
                <a:cs typeface="Calibri" panose="020F0502020204030204" pitchFamily="34" charset="0"/>
              </a:rPr>
              <a:t>RNA </a:t>
            </a:r>
            <a:r>
              <a:rPr lang="pl-PL" sz="1600" dirty="0" err="1">
                <a:solidFill>
                  <a:srgbClr val="103643"/>
                </a:solidFill>
                <a:latin typeface="Calibri" panose="020F0502020204030204" pitchFamily="34" charset="0"/>
                <a:ea typeface="Aptos" pitchFamily="34" charset="-122"/>
                <a:cs typeface="Calibri" panose="020F0502020204030204" pitchFamily="34" charset="0"/>
              </a:rPr>
              <a:t>degradosome</a:t>
            </a:r>
            <a:r>
              <a:rPr lang="en-US" sz="1600" dirty="0">
                <a:solidFill>
                  <a:srgbClr val="103643"/>
                </a:solidFill>
                <a:latin typeface="Calibri" panose="020F0502020204030204" pitchFamily="34" charset="0"/>
                <a:ea typeface="Aptos" pitchFamily="34" charset="-122"/>
                <a:cs typeface="Calibri" panose="020F0502020204030204" pitchFamily="34" charset="0"/>
              </a:rPr>
              <a:t>, tRNA maturation and RNA-processing vulnerabilities in </a:t>
            </a:r>
            <a:r>
              <a:rPr lang="en-US" sz="1600" i="1" dirty="0">
                <a:solidFill>
                  <a:srgbClr val="103643"/>
                </a:solidFill>
                <a:latin typeface="Calibri" panose="020F0502020204030204" pitchFamily="34" charset="0"/>
                <a:ea typeface="Aptos" pitchFamily="34" charset="-122"/>
                <a:cs typeface="Calibri" panose="020F0502020204030204" pitchFamily="34" charset="0"/>
              </a:rPr>
              <a:t>Mycobacterium tuberculosis </a:t>
            </a:r>
            <a:r>
              <a:rPr lang="en-US" sz="1600" dirty="0">
                <a:solidFill>
                  <a:srgbClr val="103643"/>
                </a:solidFill>
                <a:latin typeface="Calibri" panose="020F0502020204030204" pitchFamily="34" charset="0"/>
                <a:ea typeface="Aptos" pitchFamily="34" charset="-122"/>
                <a:cs typeface="Calibri" panose="020F0502020204030204" pitchFamily="34" charset="0"/>
              </a:rPr>
              <a:t>as entry points for anti-TB drug discovery and repurposing.</a:t>
            </a:r>
            <a:endParaRPr sz="1700" dirty="0">
              <a:solidFill>
                <a:srgbClr val="103643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488" y="3465576"/>
            <a:ext cx="7278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1" dirty="0">
                <a:solidFill>
                  <a:srgbClr val="103643"/>
                </a:solidFill>
                <a:latin typeface="+mj-lt"/>
              </a:rPr>
              <a:t>Methods: </a:t>
            </a:r>
            <a:r>
              <a:rPr lang="en-US" sz="1600" dirty="0">
                <a:solidFill>
                  <a:srgbClr val="103643"/>
                </a:solidFill>
                <a:latin typeface="Calibri" panose="020F0502020204030204" pitchFamily="34" charset="0"/>
                <a:ea typeface="Aptos" pitchFamily="34" charset="-122"/>
                <a:cs typeface="Calibri" panose="020F0502020204030204" pitchFamily="34" charset="0"/>
              </a:rPr>
              <a:t>molecular microbiology, enzyme assays, structure-activity profiling, mode-of-action studies, sequencing and proteomics-enabled validation.</a:t>
            </a:r>
            <a:endParaRPr sz="1600" dirty="0">
              <a:solidFill>
                <a:srgbClr val="103643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488" y="4123944"/>
            <a:ext cx="7278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1" dirty="0">
                <a:solidFill>
                  <a:srgbClr val="103643"/>
                </a:solidFill>
                <a:latin typeface="+mj-lt"/>
              </a:rPr>
              <a:t>Host environment: </a:t>
            </a:r>
            <a:r>
              <a:rPr lang="en-US" sz="1600" dirty="0">
                <a:solidFill>
                  <a:srgbClr val="103643"/>
                </a:solidFill>
                <a:latin typeface="Calibri" panose="020F0502020204030204" pitchFamily="34" charset="0"/>
                <a:ea typeface="Aptos" pitchFamily="34" charset="-122"/>
                <a:cs typeface="Calibri" panose="020F0502020204030204" pitchFamily="34" charset="0"/>
              </a:rPr>
              <a:t>Faculty of Biology and Environmental Protection, Department of Immunology and Infectious </a:t>
            </a:r>
            <a:r>
              <a:rPr lang="en-US" sz="1600" dirty="0" err="1">
                <a:solidFill>
                  <a:srgbClr val="103643"/>
                </a:solidFill>
                <a:latin typeface="Calibri" panose="020F0502020204030204" pitchFamily="34" charset="0"/>
                <a:ea typeface="Aptos" pitchFamily="34" charset="-122"/>
                <a:cs typeface="Calibri" panose="020F0502020204030204" pitchFamily="34" charset="0"/>
              </a:rPr>
              <a:t>Biolog</a:t>
            </a:r>
            <a:r>
              <a:rPr lang="pl-PL" sz="1600" dirty="0">
                <a:solidFill>
                  <a:srgbClr val="103643"/>
                </a:solidFill>
                <a:latin typeface="Calibri" panose="020F0502020204030204" pitchFamily="34" charset="0"/>
                <a:ea typeface="Aptos" pitchFamily="34" charset="-122"/>
                <a:cs typeface="Calibri" panose="020F0502020204030204" pitchFamily="34" charset="0"/>
              </a:rPr>
              <a:t>y,</a:t>
            </a:r>
            <a:r>
              <a:rPr lang="en-US" sz="1600" dirty="0">
                <a:solidFill>
                  <a:srgbClr val="103643"/>
                </a:solidFill>
                <a:latin typeface="Calibri" panose="020F0502020204030204" pitchFamily="34" charset="0"/>
                <a:ea typeface="Aptos" pitchFamily="34" charset="-122"/>
                <a:cs typeface="Calibri" panose="020F0502020204030204" pitchFamily="34" charset="0"/>
              </a:rPr>
              <a:t> collaborative access to microbiology, molecular biology, sequencing and proteomics expertise.</a:t>
            </a:r>
            <a:endParaRPr sz="1600" dirty="0">
              <a:solidFill>
                <a:srgbClr val="103643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488" y="6531934"/>
            <a:ext cx="6108192" cy="307777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sz="1400" b="1" i="0" dirty="0">
                <a:solidFill>
                  <a:srgbClr val="103643"/>
                </a:solidFill>
                <a:latin typeface="+mj-lt"/>
              </a:rPr>
              <a:t>Contact: </a:t>
            </a:r>
            <a:r>
              <a:rPr lang="pl-PL" sz="1400" b="1" dirty="0">
                <a:solidFill>
                  <a:srgbClr val="103643"/>
                </a:solidFill>
                <a:latin typeface="+mj-lt"/>
              </a:rPr>
              <a:t>P</a:t>
            </a:r>
            <a:r>
              <a:rPr sz="1400" b="1" i="0" dirty="0" err="1">
                <a:solidFill>
                  <a:srgbClr val="103643"/>
                </a:solidFill>
                <a:latin typeface="+mj-lt"/>
              </a:rPr>
              <a:t>rof</a:t>
            </a:r>
            <a:r>
              <a:rPr sz="1400" b="1" i="0" dirty="0">
                <a:solidFill>
                  <a:srgbClr val="103643"/>
                </a:solidFill>
                <a:latin typeface="+mj-lt"/>
              </a:rPr>
              <a:t>. </a:t>
            </a:r>
            <a:r>
              <a:rPr lang="pl-PL" sz="1400" b="1" dirty="0">
                <a:solidFill>
                  <a:srgbClr val="103643"/>
                </a:solidFill>
                <a:latin typeface="+mj-lt"/>
              </a:rPr>
              <a:t>Przemysław </a:t>
            </a:r>
            <a:r>
              <a:rPr lang="pl-PL" sz="1400" b="1" dirty="0" err="1">
                <a:solidFill>
                  <a:srgbClr val="103643"/>
                </a:solidFill>
                <a:latin typeface="+mj-lt"/>
              </a:rPr>
              <a:t>Płociński</a:t>
            </a:r>
            <a:r>
              <a:rPr lang="pl-PL" sz="1400" b="1" dirty="0">
                <a:solidFill>
                  <a:srgbClr val="103643"/>
                </a:solidFill>
                <a:latin typeface="+mj-lt"/>
              </a:rPr>
              <a:t>| </a:t>
            </a:r>
            <a:r>
              <a:rPr lang="pl-PL" sz="1400" b="1" i="0" dirty="0" err="1">
                <a:solidFill>
                  <a:srgbClr val="103643"/>
                </a:solidFill>
                <a:latin typeface="+mj-lt"/>
              </a:rPr>
              <a:t>przemyslaw.plocinski</a:t>
            </a:r>
            <a:r>
              <a:rPr sz="1400" b="1" i="0" dirty="0">
                <a:solidFill>
                  <a:srgbClr val="103643"/>
                </a:solidFill>
                <a:latin typeface="+mj-lt"/>
              </a:rPr>
              <a:t>@biol.uni.lodz.pl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B2DF745-9626-4A0B-B75C-4F0F7D24F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548" y="93359"/>
            <a:ext cx="3514344" cy="1157596"/>
          </a:xfrm>
          <a:prstGeom prst="rect">
            <a:avLst/>
          </a:prstGeom>
        </p:spPr>
      </p:pic>
      <p:pic>
        <p:nvPicPr>
          <p:cNvPr id="16" name="Picture 2" descr="MSCA projects | Politecnico di Torino">
            <a:extLst>
              <a:ext uri="{FF2B5EF4-FFF2-40B4-BE49-F238E27FC236}">
                <a16:creationId xmlns:a16="http://schemas.microsoft.com/office/drawing/2014/main" id="{BDCC80E1-5FCF-452F-85ED-0589CF1C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080" y="5361123"/>
            <a:ext cx="1054354" cy="12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4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120</Words>
  <Application>Microsoft Office PowerPoint</Application>
  <PresentationFormat>Panoramiczny</PresentationFormat>
  <Paragraphs>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user</dc:creator>
  <cp:keywords/>
  <dc:description>generated using python-pptx</dc:description>
  <cp:lastModifiedBy>user</cp:lastModifiedBy>
  <cp:revision>10</cp:revision>
  <dcterms:created xsi:type="dcterms:W3CDTF">2013-01-27T09:14:16Z</dcterms:created>
  <dcterms:modified xsi:type="dcterms:W3CDTF">2026-06-10T07:23:01Z</dcterms:modified>
  <cp:category/>
</cp:coreProperties>
</file>