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280" r:id="rId4"/>
    <p:sldId id="294" r:id="rId5"/>
    <p:sldId id="279" r:id="rId6"/>
    <p:sldId id="296" r:id="rId7"/>
    <p:sldId id="290" r:id="rId8"/>
    <p:sldId id="295" r:id="rId9"/>
    <p:sldId id="297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1502" userDrawn="1">
          <p15:clr>
            <a:srgbClr val="A4A3A4"/>
          </p15:clr>
        </p15:guide>
        <p15:guide id="6" pos="5768" userDrawn="1">
          <p15:clr>
            <a:srgbClr val="A4A3A4"/>
          </p15:clr>
        </p15:guide>
        <p15:guide id="7" orient="horz" pos="2228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pos="5269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4248" userDrawn="1">
          <p15:clr>
            <a:srgbClr val="A4A3A4"/>
          </p15:clr>
        </p15:guide>
        <p15:guide id="12" orient="horz" pos="2523" userDrawn="1">
          <p15:clr>
            <a:srgbClr val="A4A3A4"/>
          </p15:clr>
        </p15:guide>
        <p15:guide id="13" pos="2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41B"/>
    <a:srgbClr val="EB1515"/>
    <a:srgbClr val="5E7E29"/>
    <a:srgbClr val="2A98CD"/>
    <a:srgbClr val="3E3E3D"/>
    <a:srgbClr val="D8D8D8"/>
    <a:srgbClr val="DB2E25"/>
    <a:srgbClr val="C42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 autoAdjust="0"/>
    <p:restoredTop sz="96005" autoAdjust="0"/>
  </p:normalViewPr>
  <p:slideViewPr>
    <p:cSldViewPr snapToGrid="0">
      <p:cViewPr varScale="1">
        <p:scale>
          <a:sx n="79" d="100"/>
          <a:sy n="79" d="100"/>
        </p:scale>
        <p:origin x="888" y="77"/>
      </p:cViewPr>
      <p:guideLst>
        <p:guide orient="horz" pos="232"/>
        <p:guide pos="483"/>
        <p:guide pos="7423"/>
        <p:guide orient="horz" pos="4020"/>
        <p:guide orient="horz" pos="1502"/>
        <p:guide pos="5768"/>
        <p:guide orient="horz" pos="2228"/>
        <p:guide orient="horz" pos="913"/>
        <p:guide pos="5269"/>
        <p:guide pos="3840"/>
        <p:guide pos="4248"/>
        <p:guide orient="horz" pos="2523"/>
        <p:guide pos="21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t>12.01.2026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t>12.01.2026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5303-1FE7-4C21-BBC3-43AA1027CA6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55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5303-1FE7-4C21-BBC3-43AA1027CA6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95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12.01.2026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12.01.2026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12.01.2026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12.01.2026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12.01.2026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12.01.2026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12.01.2026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12.01.2026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12.01.2026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t>12.01.2026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/>
              <a:t>12.01.2026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.sv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0230" y="371923"/>
            <a:ext cx="1435231" cy="1495032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A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89530" y="298771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Łódź, 13.01.2026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81550" y="1437197"/>
            <a:ext cx="7514513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Intersecting Hazards - Impact of PFAS on antimicrobial resistance spread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in sludge-fertilized soil (IMPRESS)</a:t>
            </a:r>
            <a:endParaRPr lang="pl-PL" sz="3200" b="1" dirty="0">
              <a:solidFill>
                <a:schemeClr val="bg1"/>
              </a:solidFill>
            </a:endParaRPr>
          </a:p>
          <a:p>
            <a:endParaRPr lang="pl-PL" sz="3200" b="1" dirty="0">
              <a:solidFill>
                <a:schemeClr val="bg1"/>
              </a:solidFill>
            </a:endParaRPr>
          </a:p>
          <a:p>
            <a:endParaRPr lang="pl-PL" sz="3200" b="1" dirty="0">
              <a:solidFill>
                <a:schemeClr val="bg1"/>
              </a:solidFill>
            </a:endParaRPr>
          </a:p>
          <a:p>
            <a:r>
              <a:rPr lang="pl-PL" sz="2000" b="1" dirty="0">
                <a:solidFill>
                  <a:schemeClr val="bg1"/>
                </a:solidFill>
              </a:rPr>
              <a:t>Call NCN Opus 29</a:t>
            </a:r>
          </a:p>
          <a:p>
            <a:r>
              <a:rPr lang="pl-PL" sz="2000" b="1" dirty="0">
                <a:solidFill>
                  <a:schemeClr val="bg1"/>
                </a:solidFill>
              </a:rPr>
              <a:t>Budget 1 474 199 </a:t>
            </a:r>
            <a:r>
              <a:rPr lang="pl-PL" sz="2000" b="1" dirty="0" err="1">
                <a:solidFill>
                  <a:schemeClr val="bg1"/>
                </a:solidFill>
              </a:rPr>
              <a:t>pln</a:t>
            </a:r>
            <a:r>
              <a:rPr lang="pl-PL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pl-PL" sz="2000" b="1" dirty="0" err="1">
                <a:solidFill>
                  <a:schemeClr val="bg1"/>
                </a:solidFill>
              </a:rPr>
              <a:t>Duration</a:t>
            </a:r>
            <a:r>
              <a:rPr lang="pl-PL" sz="2000" b="1" dirty="0">
                <a:solidFill>
                  <a:schemeClr val="bg1"/>
                </a:solidFill>
              </a:rPr>
              <a:t> 01.2026-01.2029</a:t>
            </a:r>
          </a:p>
          <a:p>
            <a:endParaRPr lang="pl-PL" sz="2000" b="1" dirty="0">
              <a:solidFill>
                <a:schemeClr val="bg1"/>
              </a:solidFill>
            </a:endParaRPr>
          </a:p>
          <a:p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3010716" y="3799485"/>
            <a:ext cx="7493250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2400" b="1" dirty="0">
                <a:solidFill>
                  <a:schemeClr val="bg1"/>
                </a:solidFill>
              </a:rPr>
              <a:t>Magdalena Urbaniak (PI)</a:t>
            </a:r>
          </a:p>
        </p:txBody>
      </p:sp>
      <p:pic>
        <p:nvPicPr>
          <p:cNvPr id="11" name="Grafika 1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550" y="5857827"/>
            <a:ext cx="2613126" cy="50781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E296DF4-46D4-2BC0-FFCB-F417D57AB5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459" t="10496" r="17920" b="25390"/>
          <a:stretch>
            <a:fillRect/>
          </a:stretch>
        </p:blipFill>
        <p:spPr>
          <a:xfrm>
            <a:off x="9181284" y="4062534"/>
            <a:ext cx="3010716" cy="277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E2996-CEBF-3225-9B16-BAF7254F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BFD61E-D916-394E-F2F0-CAA1F9A7242D}"/>
              </a:ext>
            </a:extLst>
          </p:cNvPr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>
                <a:solidFill>
                  <a:schemeClr val="bg1"/>
                </a:solidFill>
              </a:rPr>
              <a:t>11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AE4F929F-997B-C4BB-916D-34099FD62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AEBC36DF-D941-AF94-03B5-2210CEDC5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550" y="5857827"/>
            <a:ext cx="2613126" cy="50781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39A0FB2-7883-C064-1D3A-6A0AC233D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0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485" y="331960"/>
            <a:ext cx="6234958" cy="5168897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45AEB73A-4B09-1384-92AB-648CE0837660}"/>
              </a:ext>
            </a:extLst>
          </p:cNvPr>
          <p:cNvGrpSpPr/>
          <p:nvPr/>
        </p:nvGrpSpPr>
        <p:grpSpPr>
          <a:xfrm>
            <a:off x="6639502" y="371923"/>
            <a:ext cx="3129691" cy="4960189"/>
            <a:chOff x="6639502" y="371923"/>
            <a:chExt cx="3129691" cy="4960189"/>
          </a:xfrm>
        </p:grpSpPr>
        <p:sp>
          <p:nvSpPr>
            <p:cNvPr id="5" name="Strzałka: wygięta 4">
              <a:extLst>
                <a:ext uri="{FF2B5EF4-FFF2-40B4-BE49-F238E27FC236}">
                  <a16:creationId xmlns:a16="http://schemas.microsoft.com/office/drawing/2014/main" id="{9FCF98A1-4C88-8817-2874-B9AC5045902F}"/>
                </a:ext>
              </a:extLst>
            </p:cNvPr>
            <p:cNvSpPr/>
            <p:nvPr/>
          </p:nvSpPr>
          <p:spPr>
            <a:xfrm rot="5400000">
              <a:off x="6927896" y="83529"/>
              <a:ext cx="2005534" cy="2582322"/>
            </a:xfrm>
            <a:prstGeom prst="bentArrow">
              <a:avLst>
                <a:gd name="adj1" fmla="val 25000"/>
                <a:gd name="adj2" fmla="val 39283"/>
                <a:gd name="adj3" fmla="val 48282"/>
                <a:gd name="adj4" fmla="val 4375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611E71C-6291-886B-150B-BFAF1A044C60}"/>
                </a:ext>
              </a:extLst>
            </p:cNvPr>
            <p:cNvSpPr txBox="1"/>
            <p:nvPr/>
          </p:nvSpPr>
          <p:spPr>
            <a:xfrm>
              <a:off x="7186871" y="2377457"/>
              <a:ext cx="2582322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Heavy </a:t>
              </a:r>
              <a:r>
                <a:rPr lang="pl-PL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metals</a:t>
              </a:r>
              <a:endPara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l-PL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PAHs</a:t>
              </a:r>
              <a:endPara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l-PL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PCBs</a:t>
              </a:r>
              <a:endPara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l-PL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Pesticides</a:t>
              </a:r>
              <a:endPara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l-PL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Disinfectans</a:t>
              </a:r>
              <a:endPara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l-PL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Nanomaterials</a:t>
              </a:r>
              <a:endPara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pl-PL" dirty="0"/>
            </a:p>
          </p:txBody>
        </p:sp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B93A71E-D428-7888-713A-FB0951896748}"/>
              </a:ext>
            </a:extLst>
          </p:cNvPr>
          <p:cNvSpPr txBox="1"/>
          <p:nvPr/>
        </p:nvSpPr>
        <p:spPr>
          <a:xfrm>
            <a:off x="6804874" y="4885033"/>
            <a:ext cx="33463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PFAS </a:t>
            </a:r>
            <a:r>
              <a:rPr lang="pl-PL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  <a:p>
            <a:r>
              <a:rPr lang="pl-PL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Forever</a:t>
            </a:r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chemicals</a:t>
            </a: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CE5A7C0-F21C-BD87-41F4-031AFE45FF1D}"/>
              </a:ext>
            </a:extLst>
          </p:cNvPr>
          <p:cNvSpPr txBox="1"/>
          <p:nvPr/>
        </p:nvSpPr>
        <p:spPr>
          <a:xfrm>
            <a:off x="1588040" y="5377746"/>
            <a:ext cx="6094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https://healthpolicy-watch.news/antimicrobial-resistance-deaths-cancer/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403C94-25F7-B6EC-4689-771847CF9D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1189" y="4972225"/>
            <a:ext cx="1923021" cy="17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>
                <a:solidFill>
                  <a:schemeClr val="bg1"/>
                </a:solidFill>
              </a:rPr>
              <a:t>11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09D37F-B82D-5786-80CE-BA083571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35" y="90453"/>
            <a:ext cx="10614730" cy="6677093"/>
          </a:xfrm>
          <a:prstGeom prst="rect">
            <a:avLst/>
          </a:prstGeom>
        </p:spPr>
      </p:pic>
      <p:pic>
        <p:nvPicPr>
          <p:cNvPr id="13" name="Grafika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6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98326-5C68-52AD-9043-F5B6D726F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D698BF7-5825-BC52-3196-9C98DB7A8691}"/>
              </a:ext>
            </a:extLst>
          </p:cNvPr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>
                <a:solidFill>
                  <a:schemeClr val="bg1"/>
                </a:solidFill>
              </a:rPr>
              <a:t>11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717F2A1C-9FE5-C964-A058-3EDDC9590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36F6FE37-76AF-5304-885A-4BDF1F713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550" y="5857827"/>
            <a:ext cx="2613126" cy="50781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C5E546E-CEB5-61BE-CCC9-2837703ACB31}"/>
              </a:ext>
            </a:extLst>
          </p:cNvPr>
          <p:cNvSpPr txBox="1"/>
          <p:nvPr/>
        </p:nvSpPr>
        <p:spPr>
          <a:xfrm>
            <a:off x="696433" y="350199"/>
            <a:ext cx="10101269" cy="4960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2400" b="1" u="sng" kern="0" dirty="0">
                <a:solidFill>
                  <a:srgbClr val="80A4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Research hypothesis:</a:t>
            </a:r>
            <a:r>
              <a:rPr lang="en-US" sz="2400" kern="100" dirty="0">
                <a:solidFill>
                  <a:srgbClr val="80A41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400" kern="100" dirty="0">
              <a:solidFill>
                <a:srgbClr val="80A41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Aft>
                <a:spcPts val="400"/>
              </a:spcAft>
              <a:buNone/>
            </a:pPr>
            <a:endParaRPr lang="pl-PL" sz="800" b="1" i="1" kern="100" dirty="0">
              <a:solidFill>
                <a:srgbClr val="80A41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1800" b="1" i="1" kern="100" dirty="0">
                <a:solidFill>
                  <a:srgbClr val="80A41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synergistic effect of PFAS and sewage sludge significantly alters the structure and functions of the bacterial community and increases the development of antimicrobial resistance in sludge-fertilized soil</a:t>
            </a:r>
            <a:r>
              <a:rPr lang="pl-PL" sz="1800" b="1" i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Aft>
                <a:spcPts val="400"/>
              </a:spcAft>
              <a:buNone/>
            </a:pPr>
            <a:endParaRPr lang="pl-PL" sz="800" b="1" i="1" kern="1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test this hypothesis, the following </a:t>
            </a:r>
            <a:r>
              <a:rPr lang="en-US" sz="1800" b="1" kern="0" dirty="0">
                <a:solidFill>
                  <a:srgbClr val="80A4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research questions</a:t>
            </a:r>
            <a:r>
              <a:rPr lang="en-US" sz="1800" kern="0" dirty="0">
                <a:solidFill>
                  <a:srgbClr val="80A4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kern="0" dirty="0">
                <a:solidFill>
                  <a:srgbClr val="80A4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RQs</a:t>
            </a:r>
            <a:r>
              <a:rPr lang="en-US" sz="1800" kern="0" dirty="0">
                <a:solidFill>
                  <a:srgbClr val="80A4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will be explored: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0" dirty="0">
                <a:solidFill>
                  <a:srgbClr val="80A4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RQ1</a:t>
            </a:r>
            <a:r>
              <a:rPr lang="en-US" sz="1800" kern="0" dirty="0">
                <a:solidFill>
                  <a:srgbClr val="80A4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are the concentrations and distribution patterns of PFAS in sludge and sludge-fertilized soils?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0" dirty="0">
                <a:solidFill>
                  <a:srgbClr val="80A4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RQ2 </a:t>
            </a: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does PFAS contamination - present in sludge and artificially spiked at different concentrations - alter the concentrations and degradation dynamics of antimicrobials in sludge-fertilized soils?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0" dirty="0">
                <a:solidFill>
                  <a:srgbClr val="80A4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RQ3</a:t>
            </a:r>
            <a:r>
              <a:rPr lang="en-US" sz="18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what ways does PFAS - present in sludge and artificially spiked at different concentrations - reshape the microbial community structure and functional diversity in sludge-fertilized soils?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0" dirty="0">
                <a:solidFill>
                  <a:srgbClr val="80A4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RQ4</a:t>
            </a:r>
            <a:r>
              <a:rPr lang="en-US" sz="18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does PFAS - present in sludge and artificially spiked - influence the abundance, diversity, </a:t>
            </a:r>
            <a:br>
              <a:rPr lang="pl-PL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expression profiles of ARGs within the soil </a:t>
            </a:r>
            <a:r>
              <a:rPr lang="en-US" sz="18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resistome</a:t>
            </a: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0" dirty="0">
                <a:solidFill>
                  <a:srgbClr val="80A4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RQ5</a:t>
            </a:r>
            <a:r>
              <a:rPr lang="en-US" sz="18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are the cause-effect relationships between PFAS concentrations, microbiome shifts, </a:t>
            </a:r>
            <a:br>
              <a:rPr lang="pl-PL" kern="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resistome</a:t>
            </a: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alterations in sludge-fertilized soils?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19BBAF2-10A5-3EA4-69B9-4AF36174F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1189" y="4972225"/>
            <a:ext cx="1923021" cy="17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7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3C5EA-B23E-7E55-7F63-0FDF9C757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a 12">
            <a:extLst>
              <a:ext uri="{FF2B5EF4-FFF2-40B4-BE49-F238E27FC236}">
                <a16:creationId xmlns:a16="http://schemas.microsoft.com/office/drawing/2014/main" id="{8D4DB6B7-0BC9-E648-7F2B-DCFC364DA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10" name="AutoShape 2" descr="Loop | Mostafakamal Shams">
            <a:extLst>
              <a:ext uri="{FF2B5EF4-FFF2-40B4-BE49-F238E27FC236}">
                <a16:creationId xmlns:a16="http://schemas.microsoft.com/office/drawing/2014/main" id="{242BC413-C31B-8BDD-8AA3-61055BEF0A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34943" y="4477680"/>
            <a:ext cx="285282" cy="31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E20578D-5AC8-D103-35C6-E67668227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72" y="1053409"/>
            <a:ext cx="3083668" cy="1458638"/>
          </a:xfrm>
          <a:prstGeom prst="rect">
            <a:avLst/>
          </a:prstGeom>
        </p:spPr>
      </p:pic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B36BC24C-A7FE-2D53-529A-226036C80595}"/>
              </a:ext>
            </a:extLst>
          </p:cNvPr>
          <p:cNvSpPr/>
          <p:nvPr/>
        </p:nvSpPr>
        <p:spPr>
          <a:xfrm>
            <a:off x="4206574" y="1188306"/>
            <a:ext cx="3884550" cy="24755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020098E6-DA7B-96A3-2DEB-11903B33E5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847" b="25535"/>
          <a:stretch>
            <a:fillRect/>
          </a:stretch>
        </p:blipFill>
        <p:spPr>
          <a:xfrm>
            <a:off x="4352487" y="2426782"/>
            <a:ext cx="1192575" cy="1217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523E605-39C3-BA33-6847-3F879BBAA9CC}"/>
              </a:ext>
            </a:extLst>
          </p:cNvPr>
          <p:cNvSpPr txBox="1"/>
          <p:nvPr/>
        </p:nvSpPr>
        <p:spPr>
          <a:xfrm>
            <a:off x="5464901" y="2531879"/>
            <a:ext cx="2445796" cy="94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Prof. WUM, dr hab. Joanna 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</a:rPr>
              <a:t>Giebułtowicz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Investgator</a:t>
            </a:r>
            <a:endParaRPr lang="pl-PL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0BEC28AE-E13C-8386-B0C7-B5A157A8184B}"/>
              </a:ext>
            </a:extLst>
          </p:cNvPr>
          <p:cNvGrpSpPr/>
          <p:nvPr/>
        </p:nvGrpSpPr>
        <p:grpSpPr>
          <a:xfrm>
            <a:off x="8188876" y="1272689"/>
            <a:ext cx="4033432" cy="2365152"/>
            <a:chOff x="8520376" y="2523676"/>
            <a:chExt cx="4033432" cy="2365152"/>
          </a:xfrm>
        </p:grpSpPr>
        <p:sp>
          <p:nvSpPr>
            <p:cNvPr id="17" name="Prostokąt: zaokrąglone rogi 16">
              <a:extLst>
                <a:ext uri="{FF2B5EF4-FFF2-40B4-BE49-F238E27FC236}">
                  <a16:creationId xmlns:a16="http://schemas.microsoft.com/office/drawing/2014/main" id="{C4EF9C15-845B-31AF-FA31-2195BE3B1C01}"/>
                </a:ext>
              </a:extLst>
            </p:cNvPr>
            <p:cNvSpPr/>
            <p:nvPr/>
          </p:nvSpPr>
          <p:spPr>
            <a:xfrm>
              <a:off x="8552033" y="2523676"/>
              <a:ext cx="3839798" cy="2365152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41693A1F-FFEF-7400-F767-27BF4D7B8837}"/>
                </a:ext>
              </a:extLst>
            </p:cNvPr>
            <p:cNvSpPr txBox="1"/>
            <p:nvPr/>
          </p:nvSpPr>
          <p:spPr>
            <a:xfrm>
              <a:off x="9940682" y="3829997"/>
              <a:ext cx="26131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chemeClr val="accent6">
                      <a:lumMod val="50000"/>
                    </a:schemeClr>
                  </a:solidFill>
                </a:rPr>
                <a:t>Prof. </a:t>
              </a:r>
              <a:r>
                <a:rPr lang="pl-PL" b="1" dirty="0" err="1">
                  <a:solidFill>
                    <a:schemeClr val="accent6">
                      <a:lumMod val="50000"/>
                    </a:schemeClr>
                  </a:solidFill>
                </a:rPr>
                <a:t>Kuruntachalam</a:t>
              </a:r>
              <a:r>
                <a:rPr lang="pl-PL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pl-PL" b="1" dirty="0" err="1">
                  <a:solidFill>
                    <a:schemeClr val="accent6">
                      <a:lumMod val="50000"/>
                    </a:schemeClr>
                  </a:solidFill>
                </a:rPr>
                <a:t>Kannan</a:t>
              </a:r>
              <a:endParaRPr lang="pl-PL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pl-PL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Investigator</a:t>
              </a:r>
              <a:endPara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26" name="Picture 2" descr="Kurunthachalam Kannan, Ph.D.">
              <a:extLst>
                <a:ext uri="{FF2B5EF4-FFF2-40B4-BE49-F238E27FC236}">
                  <a16:creationId xmlns:a16="http://schemas.microsoft.com/office/drawing/2014/main" id="{23FBC0C1-6751-A34B-A824-C5ECA4999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81" t="3560" r="13333" b="37801"/>
            <a:stretch>
              <a:fillRect/>
            </a:stretch>
          </p:blipFill>
          <p:spPr bwMode="auto">
            <a:xfrm>
              <a:off x="8520376" y="3604326"/>
              <a:ext cx="1429956" cy="12461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aw and the Workplace">
              <a:extLst>
                <a:ext uri="{FF2B5EF4-FFF2-40B4-BE49-F238E27FC236}">
                  <a16:creationId xmlns:a16="http://schemas.microsoft.com/office/drawing/2014/main" id="{74683807-152A-E4DA-A5B2-1EB5DFB3E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5249" y="2713976"/>
              <a:ext cx="3134379" cy="795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2F149A7B-DCD8-C14E-0239-563B6EF11D2A}"/>
              </a:ext>
            </a:extLst>
          </p:cNvPr>
          <p:cNvGrpSpPr/>
          <p:nvPr/>
        </p:nvGrpSpPr>
        <p:grpSpPr>
          <a:xfrm>
            <a:off x="29245" y="311931"/>
            <a:ext cx="4093524" cy="5768821"/>
            <a:chOff x="659212" y="478169"/>
            <a:chExt cx="4093524" cy="5768821"/>
          </a:xfrm>
        </p:grpSpPr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9EC47608-361B-6FCF-54D3-4874B980B65C}"/>
                </a:ext>
              </a:extLst>
            </p:cNvPr>
            <p:cNvSpPr txBox="1"/>
            <p:nvPr/>
          </p:nvSpPr>
          <p:spPr>
            <a:xfrm>
              <a:off x="659212" y="5877658"/>
              <a:ext cx="576303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pl-PL" sz="2400" dirty="0">
                  <a:solidFill>
                    <a:schemeClr val="bg1"/>
                  </a:solidFill>
                </a:rPr>
                <a:t>11</a:t>
              </a:r>
            </a:p>
          </p:txBody>
        </p:sp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2CA2178C-C526-BEDB-F83C-CFEA000AC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r="62725"/>
            <a:stretch>
              <a:fillRect/>
            </a:stretch>
          </p:blipFill>
          <p:spPr>
            <a:xfrm>
              <a:off x="914836" y="2442650"/>
              <a:ext cx="1302382" cy="13482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Grafika 5">
              <a:extLst>
                <a:ext uri="{FF2B5EF4-FFF2-40B4-BE49-F238E27FC236}">
                  <a16:creationId xmlns:a16="http://schemas.microsoft.com/office/drawing/2014/main" id="{72D95EDE-8C67-A147-704D-75E6ACEA5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92987" y="1562908"/>
              <a:ext cx="3608639" cy="701274"/>
            </a:xfrm>
            <a:prstGeom prst="rect">
              <a:avLst/>
            </a:prstGeom>
          </p:spPr>
        </p:pic>
        <p:sp>
          <p:nvSpPr>
            <p:cNvPr id="14" name="Prostokąt: zaokrąglone rogi 13">
              <a:extLst>
                <a:ext uri="{FF2B5EF4-FFF2-40B4-BE49-F238E27FC236}">
                  <a16:creationId xmlns:a16="http://schemas.microsoft.com/office/drawing/2014/main" id="{F84033B8-1250-4ACA-C3BD-DC69738C6602}"/>
                </a:ext>
              </a:extLst>
            </p:cNvPr>
            <p:cNvSpPr/>
            <p:nvPr/>
          </p:nvSpPr>
          <p:spPr>
            <a:xfrm>
              <a:off x="684510" y="1341010"/>
              <a:ext cx="4046335" cy="2489091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8735A7AA-7FFA-97A6-A618-97492A147094}"/>
                </a:ext>
              </a:extLst>
            </p:cNvPr>
            <p:cNvSpPr txBox="1"/>
            <p:nvPr/>
          </p:nvSpPr>
          <p:spPr>
            <a:xfrm>
              <a:off x="2139610" y="2694897"/>
              <a:ext cx="26131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chemeClr val="accent6">
                      <a:lumMod val="50000"/>
                    </a:schemeClr>
                  </a:solidFill>
                </a:rPr>
                <a:t>Prof. UL, dr hab. Magdalena Urbaniak </a:t>
              </a:r>
              <a:br>
                <a:rPr lang="pl-PL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pl-PL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Principal </a:t>
              </a:r>
              <a:r>
                <a:rPr lang="pl-PL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Investigator</a:t>
              </a:r>
              <a:endPara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C1890547-7CB0-263F-FCD7-5A8F678760A1}"/>
                </a:ext>
              </a:extLst>
            </p:cNvPr>
            <p:cNvSpPr txBox="1"/>
            <p:nvPr/>
          </p:nvSpPr>
          <p:spPr>
            <a:xfrm>
              <a:off x="1951000" y="478169"/>
              <a:ext cx="1692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000" b="1" dirty="0">
                  <a:solidFill>
                    <a:srgbClr val="80A41B"/>
                  </a:solidFill>
                </a:rPr>
                <a:t>Leader</a:t>
              </a:r>
            </a:p>
          </p:txBody>
        </p:sp>
      </p:grp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4790BD02-57FB-355A-EFA3-810407E6CA6A}"/>
              </a:ext>
            </a:extLst>
          </p:cNvPr>
          <p:cNvSpPr txBox="1"/>
          <p:nvPr/>
        </p:nvSpPr>
        <p:spPr>
          <a:xfrm>
            <a:off x="7191696" y="336408"/>
            <a:ext cx="2193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002060"/>
                </a:solidFill>
              </a:rPr>
              <a:t>Partners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34D4878-002D-6600-40B0-98E06072CC8A}"/>
              </a:ext>
            </a:extLst>
          </p:cNvPr>
          <p:cNvSpPr txBox="1"/>
          <p:nvPr/>
        </p:nvSpPr>
        <p:spPr>
          <a:xfrm>
            <a:off x="8220533" y="3863512"/>
            <a:ext cx="3916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L</a:t>
            </a:r>
            <a:r>
              <a:rPr lang="en-US" b="1" dirty="0" err="1">
                <a:solidFill>
                  <a:srgbClr val="002060"/>
                </a:solidFill>
              </a:rPr>
              <a:t>eader</a:t>
            </a:r>
            <a:r>
              <a:rPr lang="en-US" b="1" dirty="0">
                <a:solidFill>
                  <a:srgbClr val="002060"/>
                </a:solidFill>
              </a:rPr>
              <a:t> on PFAS</a:t>
            </a:r>
            <a:r>
              <a:rPr lang="pl-PL" b="1" dirty="0">
                <a:solidFill>
                  <a:srgbClr val="002060"/>
                </a:solidFill>
              </a:rPr>
              <a:t> </a:t>
            </a:r>
            <a:r>
              <a:rPr lang="pl-PL" b="1" dirty="0" err="1">
                <a:solidFill>
                  <a:srgbClr val="002060"/>
                </a:solidFill>
              </a:rPr>
              <a:t>research</a:t>
            </a:r>
            <a:r>
              <a:rPr lang="pl-PL" b="1" dirty="0">
                <a:solidFill>
                  <a:srgbClr val="002060"/>
                </a:solidFill>
              </a:rPr>
              <a:t>;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pl-PL" b="1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990 publications</a:t>
            </a:r>
            <a:r>
              <a:rPr lang="pl-PL" dirty="0">
                <a:solidFill>
                  <a:srgbClr val="002060"/>
                </a:solidFill>
              </a:rPr>
              <a:t>;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Scopus H-index of 146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r>
              <a:rPr lang="pl-PL" dirty="0">
                <a:solidFill>
                  <a:srgbClr val="002060"/>
                </a:solidFill>
              </a:rPr>
              <a:t>C</a:t>
            </a:r>
            <a:r>
              <a:rPr lang="en-US" dirty="0" err="1">
                <a:solidFill>
                  <a:srgbClr val="002060"/>
                </a:solidFill>
              </a:rPr>
              <a:t>itation</a:t>
            </a:r>
            <a:r>
              <a:rPr lang="en-US" dirty="0">
                <a:solidFill>
                  <a:srgbClr val="002060"/>
                </a:solidFill>
              </a:rPr>
              <a:t> number over 83000</a:t>
            </a:r>
            <a:endParaRPr lang="pl-PL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b="1" dirty="0">
                <a:solidFill>
                  <a:srgbClr val="002060"/>
                </a:solidFill>
              </a:rPr>
              <a:t>The </a:t>
            </a:r>
            <a:r>
              <a:rPr lang="pl-PL" b="1" dirty="0" err="1">
                <a:solidFill>
                  <a:srgbClr val="002060"/>
                </a:solidFill>
              </a:rPr>
              <a:t>Kosciuszko</a:t>
            </a:r>
            <a:r>
              <a:rPr lang="pl-PL" b="1" dirty="0">
                <a:solidFill>
                  <a:srgbClr val="002060"/>
                </a:solidFill>
              </a:rPr>
              <a:t> Foundation Grant, 2018</a:t>
            </a:r>
          </a:p>
          <a:p>
            <a:r>
              <a:rPr lang="pl-PL" b="1" dirty="0">
                <a:solidFill>
                  <a:srgbClr val="002060"/>
                </a:solidFill>
              </a:rPr>
              <a:t>The </a:t>
            </a:r>
            <a:r>
              <a:rPr lang="pl-PL" b="1" dirty="0" err="1">
                <a:solidFill>
                  <a:srgbClr val="002060"/>
                </a:solidFill>
              </a:rPr>
              <a:t>Bekker</a:t>
            </a:r>
            <a:r>
              <a:rPr lang="pl-PL" b="1" dirty="0">
                <a:solidFill>
                  <a:srgbClr val="002060"/>
                </a:solidFill>
              </a:rPr>
              <a:t> </a:t>
            </a:r>
            <a:r>
              <a:rPr lang="pl-PL" b="1" dirty="0" err="1">
                <a:solidFill>
                  <a:srgbClr val="002060"/>
                </a:solidFill>
              </a:rPr>
              <a:t>Programme</a:t>
            </a:r>
            <a:r>
              <a:rPr lang="pl-PL" b="1" dirty="0">
                <a:solidFill>
                  <a:srgbClr val="002060"/>
                </a:solidFill>
              </a:rPr>
              <a:t>, 2019</a:t>
            </a:r>
          </a:p>
          <a:p>
            <a:r>
              <a:rPr lang="pl-PL" b="1" dirty="0">
                <a:solidFill>
                  <a:srgbClr val="002060"/>
                </a:solidFill>
              </a:rPr>
              <a:t>The Fulbright Senior </a:t>
            </a:r>
            <a:r>
              <a:rPr lang="pl-PL" b="1" dirty="0" err="1">
                <a:solidFill>
                  <a:srgbClr val="002060"/>
                </a:solidFill>
              </a:rPr>
              <a:t>Award</a:t>
            </a:r>
            <a:r>
              <a:rPr lang="pl-PL" b="1" dirty="0">
                <a:solidFill>
                  <a:srgbClr val="002060"/>
                </a:solidFill>
              </a:rPr>
              <a:t>, 2020-21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3A35D4C-9421-E135-955B-97F6D9C12F31}"/>
              </a:ext>
            </a:extLst>
          </p:cNvPr>
          <p:cNvSpPr txBox="1"/>
          <p:nvPr/>
        </p:nvSpPr>
        <p:spPr>
          <a:xfrm>
            <a:off x="54543" y="3960746"/>
            <a:ext cx="80778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80A41B"/>
                </a:solidFill>
              </a:rPr>
              <a:t>2024-2027</a:t>
            </a:r>
            <a:r>
              <a:rPr lang="pl-PL" dirty="0">
                <a:solidFill>
                  <a:srgbClr val="80A41B"/>
                </a:solidFill>
              </a:rPr>
              <a:t> –</a:t>
            </a:r>
            <a:r>
              <a:rPr lang="pl-PL" i="1" dirty="0">
                <a:solidFill>
                  <a:srgbClr val="80A41B"/>
                </a:solidFill>
              </a:rPr>
              <a:t>Controlling </a:t>
            </a:r>
            <a:r>
              <a:rPr lang="pl-PL" i="1" dirty="0" err="1">
                <a:solidFill>
                  <a:srgbClr val="80A41B"/>
                </a:solidFill>
              </a:rPr>
              <a:t>bioaccumulation</a:t>
            </a:r>
            <a:r>
              <a:rPr lang="pl-PL" i="1" dirty="0">
                <a:solidFill>
                  <a:srgbClr val="80A41B"/>
                </a:solidFill>
              </a:rPr>
              <a:t> </a:t>
            </a:r>
            <a:r>
              <a:rPr lang="pl-PL" i="1" dirty="0" err="1">
                <a:solidFill>
                  <a:srgbClr val="80A41B"/>
                </a:solidFill>
              </a:rPr>
              <a:t>potential</a:t>
            </a:r>
            <a:r>
              <a:rPr lang="pl-PL" i="1" dirty="0">
                <a:solidFill>
                  <a:srgbClr val="80A41B"/>
                </a:solidFill>
              </a:rPr>
              <a:t> of </a:t>
            </a:r>
            <a:r>
              <a:rPr lang="pl-PL" i="1" dirty="0" err="1">
                <a:solidFill>
                  <a:srgbClr val="80A41B"/>
                </a:solidFill>
              </a:rPr>
              <a:t>nonsteroidal</a:t>
            </a:r>
            <a:r>
              <a:rPr lang="pl-PL" i="1" dirty="0">
                <a:solidFill>
                  <a:srgbClr val="80A41B"/>
                </a:solidFill>
              </a:rPr>
              <a:t> </a:t>
            </a:r>
            <a:r>
              <a:rPr lang="pl-PL" i="1" dirty="0" err="1">
                <a:solidFill>
                  <a:srgbClr val="80A41B"/>
                </a:solidFill>
              </a:rPr>
              <a:t>anti-inflammatory</a:t>
            </a:r>
            <a:r>
              <a:rPr lang="pl-PL" i="1" dirty="0">
                <a:solidFill>
                  <a:srgbClr val="80A41B"/>
                </a:solidFill>
              </a:rPr>
              <a:t> </a:t>
            </a:r>
            <a:r>
              <a:rPr lang="pl-PL" i="1" dirty="0" err="1">
                <a:solidFill>
                  <a:srgbClr val="80A41B"/>
                </a:solidFill>
              </a:rPr>
              <a:t>drugs</a:t>
            </a:r>
            <a:r>
              <a:rPr lang="pl-PL" i="1" dirty="0">
                <a:solidFill>
                  <a:srgbClr val="80A41B"/>
                </a:solidFill>
              </a:rPr>
              <a:t> in </a:t>
            </a:r>
            <a:r>
              <a:rPr lang="pl-PL" i="1" dirty="0" err="1">
                <a:solidFill>
                  <a:srgbClr val="80A41B"/>
                </a:solidFill>
              </a:rPr>
              <a:t>cucurbits</a:t>
            </a:r>
            <a:r>
              <a:rPr lang="pl-PL" i="1" dirty="0">
                <a:solidFill>
                  <a:srgbClr val="80A41B"/>
                </a:solidFill>
              </a:rPr>
              <a:t>: </a:t>
            </a:r>
            <a:r>
              <a:rPr lang="pl-PL" i="1" dirty="0" err="1">
                <a:solidFill>
                  <a:srgbClr val="80A41B"/>
                </a:solidFill>
              </a:rPr>
              <a:t>safe</a:t>
            </a:r>
            <a:r>
              <a:rPr lang="pl-PL" i="1" dirty="0">
                <a:solidFill>
                  <a:srgbClr val="80A41B"/>
                </a:solidFill>
              </a:rPr>
              <a:t> </a:t>
            </a:r>
            <a:r>
              <a:rPr lang="pl-PL" i="1" dirty="0" err="1">
                <a:solidFill>
                  <a:srgbClr val="80A41B"/>
                </a:solidFill>
              </a:rPr>
              <a:t>crop</a:t>
            </a:r>
            <a:r>
              <a:rPr lang="pl-PL" i="1" dirty="0">
                <a:solidFill>
                  <a:srgbClr val="80A41B"/>
                </a:solidFill>
              </a:rPr>
              <a:t> </a:t>
            </a:r>
            <a:r>
              <a:rPr lang="pl-PL" i="1" dirty="0" err="1">
                <a:solidFill>
                  <a:srgbClr val="80A41B"/>
                </a:solidFill>
              </a:rPr>
              <a:t>production</a:t>
            </a:r>
            <a:r>
              <a:rPr lang="pl-PL" i="1" dirty="0">
                <a:solidFill>
                  <a:srgbClr val="80A41B"/>
                </a:solidFill>
              </a:rPr>
              <a:t> vs. </a:t>
            </a:r>
            <a:r>
              <a:rPr lang="pl-PL" i="1" dirty="0" err="1">
                <a:solidFill>
                  <a:srgbClr val="80A41B"/>
                </a:solidFill>
              </a:rPr>
              <a:t>effective</a:t>
            </a:r>
            <a:r>
              <a:rPr lang="pl-PL" i="1" dirty="0">
                <a:solidFill>
                  <a:srgbClr val="80A41B"/>
                </a:solidFill>
              </a:rPr>
              <a:t> </a:t>
            </a:r>
            <a:r>
              <a:rPr lang="pl-PL" i="1" dirty="0" err="1">
                <a:solidFill>
                  <a:srgbClr val="80A41B"/>
                </a:solidFill>
              </a:rPr>
              <a:t>pharmaceuticals</a:t>
            </a:r>
            <a:r>
              <a:rPr lang="pl-PL" i="1" dirty="0">
                <a:solidFill>
                  <a:srgbClr val="80A41B"/>
                </a:solidFill>
              </a:rPr>
              <a:t> </a:t>
            </a:r>
            <a:r>
              <a:rPr lang="pl-PL" i="1" dirty="0" err="1">
                <a:solidFill>
                  <a:srgbClr val="80A41B"/>
                </a:solidFill>
              </a:rPr>
              <a:t>removal</a:t>
            </a:r>
            <a:r>
              <a:rPr lang="pl-PL" dirty="0">
                <a:solidFill>
                  <a:srgbClr val="80A41B"/>
                </a:solidFill>
              </a:rPr>
              <a:t>. </a:t>
            </a:r>
            <a:br>
              <a:rPr lang="pl-PL" dirty="0">
                <a:solidFill>
                  <a:srgbClr val="80A41B"/>
                </a:solidFill>
              </a:rPr>
            </a:br>
            <a:r>
              <a:rPr lang="pl-PL" b="1" dirty="0">
                <a:solidFill>
                  <a:srgbClr val="80A41B"/>
                </a:solidFill>
              </a:rPr>
              <a:t>OPUS NCN </a:t>
            </a:r>
            <a:r>
              <a:rPr lang="pl-PL" dirty="0">
                <a:solidFill>
                  <a:srgbClr val="80A41B"/>
                </a:solidFill>
              </a:rPr>
              <a:t>Budget: 1,129,634 PLN </a:t>
            </a:r>
          </a:p>
          <a:p>
            <a:endParaRPr lang="pl-PL" dirty="0">
              <a:solidFill>
                <a:srgbClr val="80A41B"/>
              </a:solidFill>
            </a:endParaRPr>
          </a:p>
          <a:p>
            <a:r>
              <a:rPr lang="en-US" b="1" dirty="0">
                <a:solidFill>
                  <a:srgbClr val="80A41B"/>
                </a:solidFill>
              </a:rPr>
              <a:t>2021-202</a:t>
            </a:r>
            <a:r>
              <a:rPr lang="pl-PL" b="1" dirty="0">
                <a:solidFill>
                  <a:srgbClr val="80A41B"/>
                </a:solidFill>
              </a:rPr>
              <a:t>5</a:t>
            </a:r>
            <a:r>
              <a:rPr lang="en-US" b="1" dirty="0">
                <a:solidFill>
                  <a:srgbClr val="80A41B"/>
                </a:solidFill>
              </a:rPr>
              <a:t> </a:t>
            </a:r>
            <a:r>
              <a:rPr lang="en-US" i="1" dirty="0">
                <a:solidFill>
                  <a:srgbClr val="80A41B"/>
                </a:solidFill>
              </a:rPr>
              <a:t>–Microbial community, antibiotic resistance and physicochemical changes in soil amended with municipal sewage sludge. </a:t>
            </a:r>
            <a:r>
              <a:rPr lang="en-US" b="1" dirty="0">
                <a:solidFill>
                  <a:srgbClr val="80A41B"/>
                </a:solidFill>
              </a:rPr>
              <a:t>OPUS </a:t>
            </a:r>
            <a:r>
              <a:rPr lang="pl-PL" b="1" dirty="0">
                <a:solidFill>
                  <a:srgbClr val="80A41B"/>
                </a:solidFill>
              </a:rPr>
              <a:t>NCN </a:t>
            </a:r>
            <a:r>
              <a:rPr lang="en-US" dirty="0">
                <a:solidFill>
                  <a:srgbClr val="80A41B"/>
                </a:solidFill>
              </a:rPr>
              <a:t>Budget: 541,380 PLN</a:t>
            </a:r>
            <a:endParaRPr lang="pl-PL" dirty="0">
              <a:solidFill>
                <a:srgbClr val="80A41B"/>
              </a:solidFill>
            </a:endParaRPr>
          </a:p>
          <a:p>
            <a:endParaRPr lang="pl-PL" dirty="0">
              <a:solidFill>
                <a:srgbClr val="80A41B"/>
              </a:solidFill>
            </a:endParaRPr>
          </a:p>
          <a:p>
            <a:r>
              <a:rPr lang="en-US" b="1" dirty="0">
                <a:solidFill>
                  <a:srgbClr val="80A41B"/>
                </a:solidFill>
              </a:rPr>
              <a:t>2014-2016 </a:t>
            </a:r>
            <a:r>
              <a:rPr lang="en-US" dirty="0">
                <a:solidFill>
                  <a:srgbClr val="80A41B"/>
                </a:solidFill>
              </a:rPr>
              <a:t>–</a:t>
            </a:r>
            <a:r>
              <a:rPr lang="en-US" i="1" dirty="0">
                <a:solidFill>
                  <a:srgbClr val="80A41B"/>
                </a:solidFill>
              </a:rPr>
              <a:t>Impact of sludge originated PCDDs/PCDFs on soil contamination and Salix sp. metabolism</a:t>
            </a:r>
            <a:r>
              <a:rPr lang="en-US" dirty="0">
                <a:solidFill>
                  <a:srgbClr val="80A41B"/>
                </a:solidFill>
              </a:rPr>
              <a:t>. </a:t>
            </a:r>
            <a:r>
              <a:rPr lang="en-US" b="1" dirty="0">
                <a:solidFill>
                  <a:srgbClr val="80A41B"/>
                </a:solidFill>
              </a:rPr>
              <a:t>SONATA </a:t>
            </a:r>
            <a:r>
              <a:rPr lang="pl-PL" b="1" dirty="0">
                <a:solidFill>
                  <a:srgbClr val="80A41B"/>
                </a:solidFill>
              </a:rPr>
              <a:t>NCN </a:t>
            </a:r>
            <a:r>
              <a:rPr lang="en-US" dirty="0">
                <a:solidFill>
                  <a:srgbClr val="80A41B"/>
                </a:solidFill>
              </a:rPr>
              <a:t>Budget: 353,500 PLN</a:t>
            </a:r>
            <a:endParaRPr lang="pl-PL" dirty="0">
              <a:solidFill>
                <a:srgbClr val="80A4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6785C-A5A6-D74A-09FC-7EE0D7315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3617C1D-AA11-846F-68A9-C05373F2BC36}"/>
              </a:ext>
            </a:extLst>
          </p:cNvPr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>
                <a:solidFill>
                  <a:schemeClr val="bg1"/>
                </a:solidFill>
              </a:rPr>
              <a:t>11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755B709C-A4E1-6F0C-8054-727A25D3F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3261B66-1E42-A980-4EB1-86EAE2CBE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2" y="695527"/>
            <a:ext cx="9642814" cy="5466946"/>
          </a:xfrm>
          <a:prstGeom prst="rect">
            <a:avLst/>
          </a:prstGeom>
          <a:noFill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FB2D060-3990-2F81-FEF7-13949FDAA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189" y="4972225"/>
            <a:ext cx="1923021" cy="17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0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3CD162-5109-D2F3-6E24-4647AFF79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4790F99-C881-47C9-B3DC-C959D441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E2301CD-5FB8-8BC8-9E5B-C63041E6E8BF}"/>
              </a:ext>
            </a:extLst>
          </p:cNvPr>
          <p:cNvSpPr txBox="1"/>
          <p:nvPr/>
        </p:nvSpPr>
        <p:spPr>
          <a:xfrm>
            <a:off x="506233" y="2218655"/>
            <a:ext cx="4343688" cy="1606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8B6B733-8C4D-3DF5-8D20-AE99936EE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21" y="322255"/>
            <a:ext cx="4371155" cy="845701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EC2CF76B-672A-B372-59FA-36578F47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BAB6E1-B7C6-2AE8-A96E-59A0CFFA1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372" y="1898544"/>
            <a:ext cx="4998829" cy="458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685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7520BD11884D49A84BCAC2C173FAC3" ma:contentTypeVersion="14" ma:contentTypeDescription="Utwórz nowy dokument." ma:contentTypeScope="" ma:versionID="e3d88118607259acf0f2379c81597115">
  <xsd:schema xmlns:xsd="http://www.w3.org/2001/XMLSchema" xmlns:xs="http://www.w3.org/2001/XMLSchema" xmlns:p="http://schemas.microsoft.com/office/2006/metadata/properties" xmlns:ns2="530e590f-d200-4a45-86c8-cc1c0fd3a313" xmlns:ns3="4cb1ccba-ae58-4f2f-aa0f-7fce6ade5974" targetNamespace="http://schemas.microsoft.com/office/2006/metadata/properties" ma:root="true" ma:fieldsID="151af901cd1ab915f808073e75ca4ef5" ns2:_="" ns3:_="">
    <xsd:import namespace="530e590f-d200-4a45-86c8-cc1c0fd3a313"/>
    <xsd:import namespace="4cb1ccba-ae58-4f2f-aa0f-7fce6ade597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e590f-d200-4a45-86c8-cc1c0fd3a31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i obrazów" ma:readOnly="false" ma:fieldId="{5cf76f15-5ced-4ddc-b409-7134ff3c332f}" ma:taxonomyMulti="true" ma:sspId="e202bf10-4f99-490d-b6a4-1cff37ab84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1ccba-ae58-4f2f-aa0f-7fce6ade597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44e508f-5c95-40c0-a3d6-9f71459d9dfd}" ma:internalName="TaxCatchAll" ma:showField="CatchAllData" ma:web="4cb1ccba-ae58-4f2f-aa0f-7fce6ade5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b1ccba-ae58-4f2f-aa0f-7fce6ade5974" xsi:nil="true"/>
    <lcf76f155ced4ddcb4097134ff3c332f xmlns="530e590f-d200-4a45-86c8-cc1c0fd3a3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AB9624-F5D9-4D98-A00D-409C7BB469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C1E474-53D7-4099-9878-717FEAA72FA3}"/>
</file>

<file path=customXml/itemProps3.xml><?xml version="1.0" encoding="utf-8"?>
<ds:datastoreItem xmlns:ds="http://schemas.openxmlformats.org/officeDocument/2006/customXml" ds:itemID="{6291E86E-1C5C-4D47-A09B-77F8CF8FDE11}"/>
</file>

<file path=docProps/app.xml><?xml version="1.0" encoding="utf-8"?>
<Properties xmlns="http://schemas.openxmlformats.org/officeDocument/2006/extended-properties" xmlns:vt="http://schemas.openxmlformats.org/officeDocument/2006/docPropsVTypes">
  <TotalTime>5678</TotalTime>
  <Words>379</Words>
  <Application>Microsoft Office PowerPoint</Application>
  <PresentationFormat>Panoramiczny</PresentationFormat>
  <Paragraphs>55</Paragraphs>
  <Slides>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Magdalena Urbaniak</cp:lastModifiedBy>
  <cp:revision>174</cp:revision>
  <dcterms:created xsi:type="dcterms:W3CDTF">2017-01-11T10:24:22Z</dcterms:created>
  <dcterms:modified xsi:type="dcterms:W3CDTF">2026-01-12T09:36:13Z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0x010100B87520BD11884D49A84BCAC2C173FAC3</vt:lpwstr>
  </property>
</Properties>
</file>