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3"/>
  </p:sldMasterIdLst>
  <p:notesMasterIdLst>
    <p:notesMasterId r:id="rId27"/>
  </p:notesMasterIdLst>
  <p:handoutMasterIdLst>
    <p:handoutMasterId r:id="rId28"/>
  </p:handoutMasterIdLst>
  <p:sldIdLst>
    <p:sldId id="280" r:id="rId4"/>
    <p:sldId id="279" r:id="rId5"/>
    <p:sldId id="278" r:id="rId6"/>
    <p:sldId id="267" r:id="rId7"/>
    <p:sldId id="268" r:id="rId8"/>
    <p:sldId id="256" r:id="rId9"/>
    <p:sldId id="257" r:id="rId10"/>
    <p:sldId id="258" r:id="rId11"/>
    <p:sldId id="259" r:id="rId12"/>
    <p:sldId id="260" r:id="rId13"/>
    <p:sldId id="261" r:id="rId14"/>
    <p:sldId id="262" r:id="rId15"/>
    <p:sldId id="263" r:id="rId16"/>
    <p:sldId id="265" r:id="rId17"/>
    <p:sldId id="266" r:id="rId18"/>
    <p:sldId id="269" r:id="rId19"/>
    <p:sldId id="270" r:id="rId20"/>
    <p:sldId id="272" r:id="rId21"/>
    <p:sldId id="271" r:id="rId22"/>
    <p:sldId id="273" r:id="rId23"/>
    <p:sldId id="274" r:id="rId24"/>
    <p:sldId id="275" r:id="rId25"/>
    <p:sldId id="276" r:id="rId26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2" userDrawn="1">
          <p15:clr>
            <a:srgbClr val="A4A3A4"/>
          </p15:clr>
        </p15:guide>
        <p15:guide id="2" pos="483" userDrawn="1">
          <p15:clr>
            <a:srgbClr val="A4A3A4"/>
          </p15:clr>
        </p15:guide>
        <p15:guide id="3" pos="7423" userDrawn="1">
          <p15:clr>
            <a:srgbClr val="A4A3A4"/>
          </p15:clr>
        </p15:guide>
        <p15:guide id="4" orient="horz" pos="4020" userDrawn="1">
          <p15:clr>
            <a:srgbClr val="A4A3A4"/>
          </p15:clr>
        </p15:guide>
        <p15:guide id="5" orient="horz" pos="1502" userDrawn="1">
          <p15:clr>
            <a:srgbClr val="A4A3A4"/>
          </p15:clr>
        </p15:guide>
        <p15:guide id="6" pos="5768" userDrawn="1">
          <p15:clr>
            <a:srgbClr val="A4A3A4"/>
          </p15:clr>
        </p15:guide>
        <p15:guide id="7" orient="horz" pos="2228" userDrawn="1">
          <p15:clr>
            <a:srgbClr val="A4A3A4"/>
          </p15:clr>
        </p15:guide>
        <p15:guide id="8" orient="horz" pos="913" userDrawn="1">
          <p15:clr>
            <a:srgbClr val="A4A3A4"/>
          </p15:clr>
        </p15:guide>
        <p15:guide id="9" pos="5269" userDrawn="1">
          <p15:clr>
            <a:srgbClr val="A4A3A4"/>
          </p15:clr>
        </p15:guide>
        <p15:guide id="10" pos="3840" userDrawn="1">
          <p15:clr>
            <a:srgbClr val="A4A3A4"/>
          </p15:clr>
        </p15:guide>
        <p15:guide id="11" pos="4248" userDrawn="1">
          <p15:clr>
            <a:srgbClr val="A4A3A4"/>
          </p15:clr>
        </p15:guide>
        <p15:guide id="12" orient="horz" pos="2523" userDrawn="1">
          <p15:clr>
            <a:srgbClr val="A4A3A4"/>
          </p15:clr>
        </p15:guide>
        <p15:guide id="13" pos="2139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29C00"/>
    <a:srgbClr val="EF7D00"/>
    <a:srgbClr val="00695A"/>
    <a:srgbClr val="14133B"/>
    <a:srgbClr val="72207E"/>
    <a:srgbClr val="009F98"/>
    <a:srgbClr val="80A41B"/>
    <a:srgbClr val="5E7E29"/>
    <a:srgbClr val="2A98CD"/>
    <a:srgbClr val="3E3E3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8FF10CB-D038-1FEB-8169-9B8C98D5E19F}" v="1" dt="2024-07-18T08:34:09.38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169" autoAdjust="0"/>
    <p:restoredTop sz="96005" autoAdjust="0"/>
  </p:normalViewPr>
  <p:slideViewPr>
    <p:cSldViewPr snapToGrid="0">
      <p:cViewPr varScale="1">
        <p:scale>
          <a:sx n="104" d="100"/>
          <a:sy n="104" d="100"/>
        </p:scale>
        <p:origin x="222" y="96"/>
      </p:cViewPr>
      <p:guideLst>
        <p:guide orient="horz" pos="232"/>
        <p:guide pos="483"/>
        <p:guide pos="7423"/>
        <p:guide orient="horz" pos="4020"/>
        <p:guide orient="horz" pos="1502"/>
        <p:guide pos="5768"/>
        <p:guide orient="horz" pos="2228"/>
        <p:guide orient="horz" pos="913"/>
        <p:guide pos="5269"/>
        <p:guide pos="3840"/>
        <p:guide pos="4248"/>
        <p:guide orient="horz" pos="2523"/>
        <p:guide pos="2139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21" d="100"/>
          <a:sy n="121" d="100"/>
        </p:scale>
        <p:origin x="3822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1.xml"/><Relationship Id="rId21" Type="http://schemas.openxmlformats.org/officeDocument/2006/relationships/slide" Target="slides/slide18.xml"/><Relationship Id="rId34" Type="http://schemas.microsoft.com/office/2015/10/relationships/revisionInfo" Target="revisionInfo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Relationship Id="rId8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gdalena Zadworna" userId="S::magdalena.zadworna@now.uni.lodz.pl::9d3597dd-64f5-4442-8c8d-f8ff16278dee" providerId="AD" clId="Web-{D8FF10CB-D038-1FEB-8169-9B8C98D5E19F}"/>
    <pc:docChg chg="modSld">
      <pc:chgData name="Magdalena Zadworna" userId="S::magdalena.zadworna@now.uni.lodz.pl::9d3597dd-64f5-4442-8c8d-f8ff16278dee" providerId="AD" clId="Web-{D8FF10CB-D038-1FEB-8169-9B8C98D5E19F}" dt="2024-07-18T08:34:09.389" v="0"/>
      <pc:docMkLst>
        <pc:docMk/>
      </pc:docMkLst>
      <pc:sldChg chg="delSp">
        <pc:chgData name="Magdalena Zadworna" userId="S::magdalena.zadworna@now.uni.lodz.pl::9d3597dd-64f5-4442-8c8d-f8ff16278dee" providerId="AD" clId="Web-{D8FF10CB-D038-1FEB-8169-9B8C98D5E19F}" dt="2024-07-18T08:34:09.389" v="0"/>
        <pc:sldMkLst>
          <pc:docMk/>
          <pc:sldMk cId="260229226" sldId="280"/>
        </pc:sldMkLst>
        <pc:picChg chg="del">
          <ac:chgData name="Magdalena Zadworna" userId="S::magdalena.zadworna@now.uni.lodz.pl::9d3597dd-64f5-4442-8c8d-f8ff16278dee" providerId="AD" clId="Web-{D8FF10CB-D038-1FEB-8169-9B8C98D5E19F}" dt="2024-07-18T08:34:09.389" v="0"/>
          <ac:picMkLst>
            <pc:docMk/>
            <pc:sldMk cId="260229226" sldId="280"/>
            <ac:picMk id="8" creationId="{00000000-0000-0000-0000-000000000000}"/>
          </ac:picMkLst>
        </pc:pic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9790544954356996E-2"/>
          <c:y val="0.14369581997387501"/>
          <c:w val="0.91020945504564299"/>
          <c:h val="0.4965201603969839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Arkusz5!$B$1</c:f>
              <c:strCache>
                <c:ptCount val="1"/>
                <c:pt idx="0">
                  <c:v>Etaty</c:v>
                </c:pt>
              </c:strCache>
            </c:strRef>
          </c:tx>
          <c:spPr>
            <a:solidFill>
              <a:srgbClr val="E29C00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1.41670109882461E-3"/>
                  <c:y val="4.4153349101061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1388-4277-8DD1-A013B9D5F1CB}"/>
                </c:ext>
              </c:extLst>
            </c:dLbl>
            <c:dLbl>
              <c:idx val="2"/>
              <c:layout>
                <c:manualLayout>
                  <c:x val="5.6668043952984E-3"/>
                  <c:y val="4.415334910106209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388-4277-8DD1-A013B9D5F1CB}"/>
                </c:ext>
              </c:extLst>
            </c:dLbl>
            <c:dLbl>
              <c:idx val="3"/>
              <c:layout>
                <c:manualLayout>
                  <c:x val="2.83340219764921E-3"/>
                  <c:y val="4.415334910106209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1388-4277-8DD1-A013B9D5F1CB}"/>
                </c:ext>
              </c:extLst>
            </c:dLbl>
            <c:dLbl>
              <c:idx val="5"/>
              <c:layout>
                <c:manualLayout>
                  <c:x val="2.83340219764921E-3"/>
                  <c:y val="8.770697751551540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388-4277-8DD1-A013B9D5F1CB}"/>
                </c:ext>
              </c:extLst>
            </c:dLbl>
            <c:dLbl>
              <c:idx val="7"/>
              <c:layout>
                <c:manualLayout>
                  <c:x val="4.2008685543818997E-3"/>
                  <c:y val="5.039122637167299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1388-4277-8DD1-A013B9D5F1CB}"/>
                </c:ext>
              </c:extLst>
            </c:dLbl>
            <c:dLbl>
              <c:idx val="8"/>
              <c:layout>
                <c:manualLayout>
                  <c:x val="4.2501032964738202E-3"/>
                  <c:y val="4.415334910106209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1388-4277-8DD1-A013B9D5F1CB}"/>
                </c:ext>
              </c:extLst>
            </c:dLbl>
            <c:dLbl>
              <c:idx val="9"/>
              <c:layout>
                <c:manualLayout>
                  <c:x val="5.6011580725092002E-3"/>
                  <c:y val="1.00782452743345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1388-4277-8DD1-A013B9D5F1CB}"/>
                </c:ext>
              </c:extLst>
            </c:dLbl>
            <c:dLbl>
              <c:idx val="10"/>
              <c:layout>
                <c:manualLayout>
                  <c:x val="5.6668043952983202E-3"/>
                  <c:y val="8.830669820212350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1388-4277-8DD1-A013B9D5F1CB}"/>
                </c:ext>
              </c:extLst>
            </c:dLbl>
            <c:dLbl>
              <c:idx val="11"/>
              <c:layout>
                <c:manualLayout>
                  <c:x val="1.41670109882461E-3"/>
                  <c:y val="6.623002365159239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1388-4277-8DD1-A013B9D5F1CB}"/>
                </c:ext>
              </c:extLst>
            </c:dLbl>
            <c:dLbl>
              <c:idx val="12"/>
              <c:layout>
                <c:manualLayout>
                  <c:x val="1.3838609245680701E-3"/>
                  <c:y val="9.454505054993889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1388-4277-8DD1-A013B9D5F1C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rgbClr val="E29C00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Arkusz5!$A$2:$A$14</c:f>
              <c:strCache>
                <c:ptCount val="13"/>
                <c:pt idx="0">
                  <c:v>Biologii i Ochrony Środowiska</c:v>
                </c:pt>
                <c:pt idx="1">
                  <c:v>Chemii</c:v>
                </c:pt>
                <c:pt idx="2">
                  <c:v>Ekonomiczno-Socjologiczny</c:v>
                </c:pt>
                <c:pt idx="3">
                  <c:v>Filologiczny</c:v>
                </c:pt>
                <c:pt idx="4">
                  <c:v>Filozoficzno-Historyczny    </c:v>
                </c:pt>
                <c:pt idx="5">
                  <c:v>Fizyki i Informatyki Stosowanej</c:v>
                </c:pt>
                <c:pt idx="6">
                  <c:v>Matematyki i Informatyki</c:v>
                </c:pt>
                <c:pt idx="7">
                  <c:v>Nauk Geograficznych</c:v>
                </c:pt>
                <c:pt idx="8">
                  <c:v>Nauk o Wychowaniu</c:v>
                </c:pt>
                <c:pt idx="9">
                  <c:v>Prawa i Administracji</c:v>
                </c:pt>
                <c:pt idx="10">
                  <c:v>Studiów Międzynarodowych i Politologicznych</c:v>
                </c:pt>
                <c:pt idx="11">
                  <c:v>Zarządzania</c:v>
                </c:pt>
                <c:pt idx="12">
                  <c:v>Filia w Tomaszowie Mazowieckim</c:v>
                </c:pt>
              </c:strCache>
            </c:strRef>
          </c:cat>
          <c:val>
            <c:numRef>
              <c:f>Arkusz5!$B$2:$B$14</c:f>
              <c:numCache>
                <c:formatCode>#,##0</c:formatCode>
                <c:ptCount val="13"/>
                <c:pt idx="0">
                  <c:v>220</c:v>
                </c:pt>
                <c:pt idx="1">
                  <c:v>91</c:v>
                </c:pt>
                <c:pt idx="2">
                  <c:v>393</c:v>
                </c:pt>
                <c:pt idx="3">
                  <c:v>362</c:v>
                </c:pt>
                <c:pt idx="4">
                  <c:v>137</c:v>
                </c:pt>
                <c:pt idx="5">
                  <c:v>67</c:v>
                </c:pt>
                <c:pt idx="6">
                  <c:v>97</c:v>
                </c:pt>
                <c:pt idx="7">
                  <c:v>96</c:v>
                </c:pt>
                <c:pt idx="8">
                  <c:v>141</c:v>
                </c:pt>
                <c:pt idx="9">
                  <c:v>220</c:v>
                </c:pt>
                <c:pt idx="10">
                  <c:v>79</c:v>
                </c:pt>
                <c:pt idx="11">
                  <c:v>148</c:v>
                </c:pt>
                <c:pt idx="12">
                  <c:v>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1388-4277-8DD1-A013B9D5F1CB}"/>
            </c:ext>
          </c:extLst>
        </c:ser>
        <c:ser>
          <c:idx val="1"/>
          <c:order val="1"/>
          <c:tx>
            <c:strRef>
              <c:f>Arkusz5!$C$1</c:f>
              <c:strCache>
                <c:ptCount val="1"/>
                <c:pt idx="0">
                  <c:v>Etaty z nadgodzinami</c:v>
                </c:pt>
              </c:strCache>
            </c:strRef>
          </c:tx>
          <c:spPr>
            <a:solidFill>
              <a:srgbClr val="3E3E3D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1.04019326034013E-2"/>
                  <c:y val="4.4753069787671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1388-4277-8DD1-A013B9D5F1CB}"/>
                </c:ext>
              </c:extLst>
            </c:dLbl>
            <c:dLbl>
              <c:idx val="1"/>
              <c:layout>
                <c:manualLayout>
                  <c:x val="6.3007502492054999E-3"/>
                  <c:y val="2.207667455053110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1388-4277-8DD1-A013B9D5F1CB}"/>
                </c:ext>
              </c:extLst>
            </c:dLbl>
            <c:dLbl>
              <c:idx val="3"/>
              <c:layout>
                <c:manualLayout>
                  <c:x val="1.34466129019304E-2"/>
                  <c:y val="4.595077284005809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1388-4277-8DD1-A013B9D5F1CB}"/>
                </c:ext>
              </c:extLst>
            </c:dLbl>
            <c:dLbl>
              <c:idx val="4"/>
              <c:layout>
                <c:manualLayout>
                  <c:x val="1.10357669060408E-2"/>
                  <c:y val="-2.2076674550531102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3.52950752950753E-2"/>
                      <c:h val="3.3979681111289697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E-1388-4277-8DD1-A013B9D5F1CB}"/>
                </c:ext>
              </c:extLst>
            </c:dLbl>
            <c:dLbl>
              <c:idx val="5"/>
              <c:layout>
                <c:manualLayout>
                  <c:x val="1.32353348010505E-2"/>
                  <c:y val="-1.1037468114850201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3.26832943498837E-2"/>
                      <c:h val="2.1701371083172001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F-1388-4277-8DD1-A013B9D5F1CB}"/>
                </c:ext>
              </c:extLst>
            </c:dLbl>
            <c:dLbl>
              <c:idx val="6"/>
              <c:layout>
                <c:manualLayout>
                  <c:x val="1.04019326034013E-2"/>
                  <c:y val="2.207667455053110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1388-4277-8DD1-A013B9D5F1CB}"/>
                </c:ext>
              </c:extLst>
            </c:dLbl>
            <c:dLbl>
              <c:idx val="7"/>
              <c:layout>
                <c:manualLayout>
                  <c:x val="6.9673775543292E-3"/>
                  <c:y val="9.766375164664149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1388-4277-8DD1-A013B9D5F1CB}"/>
                </c:ext>
              </c:extLst>
            </c:dLbl>
            <c:dLbl>
              <c:idx val="8"/>
              <c:layout>
                <c:manualLayout>
                  <c:x val="4.8840048840048797E-3"/>
                  <c:y val="-8.3143408378906502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1388-4277-8DD1-A013B9D5F1CB}"/>
                </c:ext>
              </c:extLst>
            </c:dLbl>
            <c:dLbl>
              <c:idx val="9"/>
              <c:layout>
                <c:manualLayout>
                  <c:x val="6.9673775543292998E-3"/>
                  <c:y val="6.251091148602540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1388-4277-8DD1-A013B9D5F1CB}"/>
                </c:ext>
              </c:extLst>
            </c:dLbl>
            <c:dLbl>
              <c:idx val="10"/>
              <c:layout>
                <c:manualLayout>
                  <c:x val="1.3616493085369601E-2"/>
                  <c:y val="4.598636194354149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1388-4277-8DD1-A013B9D5F1CB}"/>
                </c:ext>
              </c:extLst>
            </c:dLbl>
            <c:dLbl>
              <c:idx val="11"/>
              <c:layout>
                <c:manualLayout>
                  <c:x val="9.7679867494941206E-3"/>
                  <c:y val="2.207667455053110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1388-4277-8DD1-A013B9D5F1CB}"/>
                </c:ext>
              </c:extLst>
            </c:dLbl>
            <c:dLbl>
              <c:idx val="12"/>
              <c:layout>
                <c:manualLayout>
                  <c:x val="1.0940561238244001E-2"/>
                  <c:y val="5.039122637167209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1388-4277-8DD1-A013B9D5F1C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Arkusz5!$A$2:$A$14</c:f>
              <c:strCache>
                <c:ptCount val="13"/>
                <c:pt idx="0">
                  <c:v>Biologii i Ochrony Środowiska</c:v>
                </c:pt>
                <c:pt idx="1">
                  <c:v>Chemii</c:v>
                </c:pt>
                <c:pt idx="2">
                  <c:v>Ekonomiczno-Socjologiczny</c:v>
                </c:pt>
                <c:pt idx="3">
                  <c:v>Filologiczny</c:v>
                </c:pt>
                <c:pt idx="4">
                  <c:v>Filozoficzno-Historyczny    </c:v>
                </c:pt>
                <c:pt idx="5">
                  <c:v>Fizyki i Informatyki Stosowanej</c:v>
                </c:pt>
                <c:pt idx="6">
                  <c:v>Matematyki i Informatyki</c:v>
                </c:pt>
                <c:pt idx="7">
                  <c:v>Nauk Geograficznych</c:v>
                </c:pt>
                <c:pt idx="8">
                  <c:v>Nauk o Wychowaniu</c:v>
                </c:pt>
                <c:pt idx="9">
                  <c:v>Prawa i Administracji</c:v>
                </c:pt>
                <c:pt idx="10">
                  <c:v>Studiów Międzynarodowych i Politologicznych</c:v>
                </c:pt>
                <c:pt idx="11">
                  <c:v>Zarządzania</c:v>
                </c:pt>
                <c:pt idx="12">
                  <c:v>Filia w Tomaszowie Mazowieckim</c:v>
                </c:pt>
              </c:strCache>
            </c:strRef>
          </c:cat>
          <c:val>
            <c:numRef>
              <c:f>Arkusz5!$C$2:$C$14</c:f>
              <c:numCache>
                <c:formatCode>#,##0</c:formatCode>
                <c:ptCount val="13"/>
                <c:pt idx="0">
                  <c:v>60</c:v>
                </c:pt>
                <c:pt idx="1">
                  <c:v>3</c:v>
                </c:pt>
                <c:pt idx="2">
                  <c:v>306</c:v>
                </c:pt>
                <c:pt idx="3">
                  <c:v>221</c:v>
                </c:pt>
                <c:pt idx="4">
                  <c:v>60</c:v>
                </c:pt>
                <c:pt idx="5">
                  <c:v>45</c:v>
                </c:pt>
                <c:pt idx="6">
                  <c:v>77</c:v>
                </c:pt>
                <c:pt idx="7">
                  <c:v>52</c:v>
                </c:pt>
                <c:pt idx="8">
                  <c:v>116</c:v>
                </c:pt>
                <c:pt idx="9">
                  <c:v>152</c:v>
                </c:pt>
                <c:pt idx="10">
                  <c:v>60</c:v>
                </c:pt>
                <c:pt idx="11">
                  <c:v>133</c:v>
                </c:pt>
                <c:pt idx="12">
                  <c:v>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7-1388-4277-8DD1-A013B9D5F1CB}"/>
            </c:ext>
          </c:extLst>
        </c:ser>
        <c:ser>
          <c:idx val="2"/>
          <c:order val="2"/>
          <c:tx>
            <c:strRef>
              <c:f>Arkusz5!$D$1</c:f>
              <c:strCache>
                <c:ptCount val="1"/>
                <c:pt idx="0">
                  <c:v>Etaty z niedopensowaniem</c:v>
                </c:pt>
              </c:strCache>
            </c:strRef>
          </c:tx>
          <c:spPr>
            <a:solidFill>
              <a:schemeClr val="bg1">
                <a:lumMod val="8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9.7680097680097507E-3"/>
                  <c:y val="4.535147392290250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1388-4277-8DD1-A013B9D5F1CB}"/>
                </c:ext>
              </c:extLst>
            </c:dLbl>
            <c:dLbl>
              <c:idx val="1"/>
              <c:layout>
                <c:manualLayout>
                  <c:x val="9.7679867494942299E-3"/>
                  <c:y val="1.1098309343926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1388-4277-8DD1-A013B9D5F1CB}"/>
                </c:ext>
              </c:extLst>
            </c:dLbl>
            <c:dLbl>
              <c:idx val="2"/>
              <c:layout>
                <c:manualLayout>
                  <c:x val="8.5002065929476404E-3"/>
                  <c:y val="-2.207667455053110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A-1388-4277-8DD1-A013B9D5F1CB}"/>
                </c:ext>
              </c:extLst>
            </c:dLbl>
            <c:dLbl>
              <c:idx val="3"/>
              <c:layout>
                <c:manualLayout>
                  <c:x val="7.1786338312373301E-3"/>
                  <c:y val="2.2676051867252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B-1388-4277-8DD1-A013B9D5F1CB}"/>
                </c:ext>
              </c:extLst>
            </c:dLbl>
            <c:dLbl>
              <c:idx val="4"/>
              <c:layout>
                <c:manualLayout>
                  <c:x val="6.5120065120064501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C-1388-4277-8DD1-A013B9D5F1CB}"/>
                </c:ext>
              </c:extLst>
            </c:dLbl>
            <c:dLbl>
              <c:idx val="5"/>
              <c:layout>
                <c:manualLayout>
                  <c:x val="6.5120283500853101E-3"/>
                  <c:y val="8.830669820212430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D-1388-4277-8DD1-A013B9D5F1CB}"/>
                </c:ext>
              </c:extLst>
            </c:dLbl>
            <c:dLbl>
              <c:idx val="6"/>
              <c:layout>
                <c:manualLayout>
                  <c:x val="5.5670880362019004E-3"/>
                  <c:y val="2.2676051867252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E-1388-4277-8DD1-A013B9D5F1CB}"/>
                </c:ext>
              </c:extLst>
            </c:dLbl>
            <c:dLbl>
              <c:idx val="7"/>
              <c:layout>
                <c:manualLayout>
                  <c:x val="8.3676670724564996E-3"/>
                  <c:y val="2.267605186725189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F-1388-4277-8DD1-A013B9D5F1CB}"/>
                </c:ext>
              </c:extLst>
            </c:dLbl>
            <c:dLbl>
              <c:idx val="8"/>
              <c:layout>
                <c:manualLayout>
                  <c:x val="3.9391136476074496E-3"/>
                  <c:y val="2.207691208913300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0-1388-4277-8DD1-A013B9D5F1CB}"/>
                </c:ext>
              </c:extLst>
            </c:dLbl>
            <c:dLbl>
              <c:idx val="9"/>
              <c:layout>
                <c:manualLayout>
                  <c:x val="8.59535194292365E-3"/>
                  <c:y val="4.475494786293590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1-1388-4277-8DD1-A013B9D5F1CB}"/>
                </c:ext>
              </c:extLst>
            </c:dLbl>
            <c:dLbl>
              <c:idx val="10"/>
              <c:layout>
                <c:manualLayout>
                  <c:x val="8.1400081400080197E-3"/>
                  <c:y val="4.535147392290169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2-1388-4277-8DD1-A013B9D5F1CB}"/>
                </c:ext>
              </c:extLst>
            </c:dLbl>
            <c:dLbl>
              <c:idx val="11"/>
              <c:layout>
                <c:manualLayout>
                  <c:x val="8.3512856506696206E-3"/>
                  <c:y val="2.207667455053029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3-1388-4277-8DD1-A013B9D5F1CB}"/>
                </c:ext>
              </c:extLst>
            </c:dLbl>
            <c:dLbl>
              <c:idx val="12"/>
              <c:layout>
                <c:manualLayout>
                  <c:x val="4.7351282081029098E-3"/>
                  <c:y val="4.415334910106130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4-1388-4277-8DD1-A013B9D5F1C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sz="1100" b="1" i="0" u="none" strike="noStrike" kern="1200" baseline="0">
                    <a:solidFill>
                      <a:schemeClr val="bg1">
                        <a:lumMod val="6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Arkusz5!$A$2:$A$14</c:f>
              <c:strCache>
                <c:ptCount val="13"/>
                <c:pt idx="0">
                  <c:v>Biologii i Ochrony Środowiska</c:v>
                </c:pt>
                <c:pt idx="1">
                  <c:v>Chemii</c:v>
                </c:pt>
                <c:pt idx="2">
                  <c:v>Ekonomiczno-Socjologiczny</c:v>
                </c:pt>
                <c:pt idx="3">
                  <c:v>Filologiczny</c:v>
                </c:pt>
                <c:pt idx="4">
                  <c:v>Filozoficzno-Historyczny    </c:v>
                </c:pt>
                <c:pt idx="5">
                  <c:v>Fizyki i Informatyki Stosowanej</c:v>
                </c:pt>
                <c:pt idx="6">
                  <c:v>Matematyki i Informatyki</c:v>
                </c:pt>
                <c:pt idx="7">
                  <c:v>Nauk Geograficznych</c:v>
                </c:pt>
                <c:pt idx="8">
                  <c:v>Nauk o Wychowaniu</c:v>
                </c:pt>
                <c:pt idx="9">
                  <c:v>Prawa i Administracji</c:v>
                </c:pt>
                <c:pt idx="10">
                  <c:v>Studiów Międzynarodowych i Politologicznych</c:v>
                </c:pt>
                <c:pt idx="11">
                  <c:v>Zarządzania</c:v>
                </c:pt>
                <c:pt idx="12">
                  <c:v>Filia w Tomaszowie Mazowieckim</c:v>
                </c:pt>
              </c:strCache>
            </c:strRef>
          </c:cat>
          <c:val>
            <c:numRef>
              <c:f>Arkusz5!$D$2:$D$14</c:f>
              <c:numCache>
                <c:formatCode>#,##0</c:formatCode>
                <c:ptCount val="13"/>
                <c:pt idx="0">
                  <c:v>128</c:v>
                </c:pt>
                <c:pt idx="1">
                  <c:v>17</c:v>
                </c:pt>
                <c:pt idx="2">
                  <c:v>50</c:v>
                </c:pt>
                <c:pt idx="3">
                  <c:v>69</c:v>
                </c:pt>
                <c:pt idx="4">
                  <c:v>44</c:v>
                </c:pt>
                <c:pt idx="5">
                  <c:v>4</c:v>
                </c:pt>
                <c:pt idx="6">
                  <c:v>10</c:v>
                </c:pt>
                <c:pt idx="7">
                  <c:v>36</c:v>
                </c:pt>
                <c:pt idx="8">
                  <c:v>10</c:v>
                </c:pt>
                <c:pt idx="9">
                  <c:v>46</c:v>
                </c:pt>
                <c:pt idx="10">
                  <c:v>12</c:v>
                </c:pt>
                <c:pt idx="11">
                  <c:v>5</c:v>
                </c:pt>
                <c:pt idx="12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5-1388-4277-8DD1-A013B9D5F1C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675403712"/>
        <c:axId val="675986240"/>
      </c:barChart>
      <c:catAx>
        <c:axId val="6754037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rgbClr val="3E3E3D"/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675986240"/>
        <c:crosses val="autoZero"/>
        <c:auto val="1"/>
        <c:lblAlgn val="ctr"/>
        <c:lblOffset val="100"/>
        <c:noMultiLvlLbl val="0"/>
      </c:catAx>
      <c:valAx>
        <c:axId val="6759862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9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675403712"/>
        <c:crosses val="autoZero"/>
        <c:crossBetween val="between"/>
      </c:valAx>
      <c:spPr>
        <a:pattFill prst="pct5">
          <a:fgClr>
            <a:schemeClr val="bg1"/>
          </a:fgClr>
          <a:bgClr>
            <a:schemeClr val="bg1"/>
          </a:bgClr>
        </a:pattFill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7DD6AE-8C26-4F1B-B84E-3144B6FA23F7}" type="datetimeFigureOut">
              <a:rPr lang="pl-PL" smtClean="0"/>
              <a:t>18.07.2024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FFA3B9-4054-4768-A287-B4E588A5EA1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911476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F3FAAF-CC5F-4C8F-A3AD-78F60C842C27}" type="datetimeFigureOut">
              <a:rPr lang="pl-PL" smtClean="0"/>
              <a:t>18.07.2024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285303-1FE7-4C21-BBC3-43AA1027CA6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971323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285303-1FE7-4C21-BBC3-43AA1027CA6D}" type="slidenum">
              <a:rPr lang="pl-PL" smtClean="0"/>
              <a:t>22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835108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285303-1FE7-4C21-BBC3-43AA1027CA6D}" type="slidenum">
              <a:rPr lang="pl-PL" smtClean="0"/>
              <a:t>23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19663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47678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14F2C-608F-45E4-8E73-2E569117B1DB}" type="datetimeFigureOut">
              <a:rPr lang="pl-PL" smtClean="0"/>
              <a:t>18.07.2024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5E22E-680B-4CA0-BCFB-7AB2B165D33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369645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14F2C-608F-45E4-8E73-2E569117B1DB}" type="datetimeFigureOut">
              <a:rPr lang="pl-PL" smtClean="0"/>
              <a:t>18.07.2024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5E22E-680B-4CA0-BCFB-7AB2B165D33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045911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14F2C-608F-45E4-8E73-2E569117B1DB}" type="datetimeFigureOut">
              <a:rPr lang="pl-PL" smtClean="0"/>
              <a:t>18.07.2024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5E22E-680B-4CA0-BCFB-7AB2B165D33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106372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14F2C-608F-45E4-8E73-2E569117B1DB}" type="datetimeFigureOut">
              <a:rPr lang="pl-PL" smtClean="0"/>
              <a:t>18.07.2024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5E22E-680B-4CA0-BCFB-7AB2B165D33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282205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14F2C-608F-45E4-8E73-2E569117B1DB}" type="datetimeFigureOut">
              <a:rPr lang="pl-PL" smtClean="0"/>
              <a:t>18.07.2024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5E22E-680B-4CA0-BCFB-7AB2B165D33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71667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14F2C-608F-45E4-8E73-2E569117B1DB}" type="datetimeFigureOut">
              <a:rPr lang="pl-PL" smtClean="0"/>
              <a:t>18.07.2024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5E22E-680B-4CA0-BCFB-7AB2B165D33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425974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14F2C-608F-45E4-8E73-2E569117B1DB}" type="datetimeFigureOut">
              <a:rPr lang="pl-PL" smtClean="0"/>
              <a:t>18.07.2024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5E22E-680B-4CA0-BCFB-7AB2B165D33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995330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14F2C-608F-45E4-8E73-2E569117B1DB}" type="datetimeFigureOut">
              <a:rPr lang="pl-PL" smtClean="0"/>
              <a:t>18.07.2024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5E22E-680B-4CA0-BCFB-7AB2B165D33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26028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14F2C-608F-45E4-8E73-2E569117B1DB}" type="datetimeFigureOut">
              <a:rPr lang="pl-PL" smtClean="0"/>
              <a:t>18.07.2024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5E22E-680B-4CA0-BCFB-7AB2B165D33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273448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14F2C-608F-45E4-8E73-2E569117B1DB}" type="datetimeFigureOut">
              <a:rPr lang="pl-PL" smtClean="0"/>
              <a:t>18.07.2024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5E22E-680B-4CA0-BCFB-7AB2B165D33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151250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F14F2C-608F-45E4-8E73-2E569117B1DB}" type="datetimeFigureOut">
              <a:rPr lang="pl-PL" smtClean="0"/>
              <a:t>18.07.2024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B5E22E-680B-4CA0-BCFB-7AB2B165D33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02480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sv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image" Target="../media/image19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2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8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8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8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22.sv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sv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2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a 3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21269" y="371923"/>
            <a:ext cx="764192" cy="796033"/>
          </a:xfrm>
          <a:prstGeom prst="rect">
            <a:avLst/>
          </a:prstGeom>
        </p:spPr>
      </p:pic>
      <p:sp>
        <p:nvSpPr>
          <p:cNvPr id="38" name="Dowolny kształt: kształt 37"/>
          <p:cNvSpPr/>
          <p:nvPr/>
        </p:nvSpPr>
        <p:spPr>
          <a:xfrm>
            <a:off x="0" y="0"/>
            <a:ext cx="9386221" cy="6858000"/>
          </a:xfrm>
          <a:custGeom>
            <a:avLst/>
            <a:gdLst>
              <a:gd name="connsiteX0" fmla="*/ 0 w 9712287"/>
              <a:gd name="connsiteY0" fmla="*/ 0 h 6858000"/>
              <a:gd name="connsiteX1" fmla="*/ 6216502 w 9712287"/>
              <a:gd name="connsiteY1" fmla="*/ 0 h 6858000"/>
              <a:gd name="connsiteX2" fmla="*/ 9712287 w 9712287"/>
              <a:gd name="connsiteY2" fmla="*/ 0 h 6858000"/>
              <a:gd name="connsiteX3" fmla="*/ 9661604 w 9712287"/>
              <a:gd name="connsiteY3" fmla="*/ 15733 h 6858000"/>
              <a:gd name="connsiteX4" fmla="*/ 9484240 w 9712287"/>
              <a:gd name="connsiteY4" fmla="*/ 283312 h 6858000"/>
              <a:gd name="connsiteX5" fmla="*/ 9484240 w 9712287"/>
              <a:gd name="connsiteY5" fmla="*/ 563312 h 6858000"/>
              <a:gd name="connsiteX6" fmla="*/ 9484241 w 9712287"/>
              <a:gd name="connsiteY6" fmla="*/ 563317 h 6858000"/>
              <a:gd name="connsiteX7" fmla="*/ 9484241 w 9712287"/>
              <a:gd name="connsiteY7" fmla="*/ 6167118 h 6858000"/>
              <a:gd name="connsiteX8" fmla="*/ 9484241 w 9712287"/>
              <a:gd name="connsiteY8" fmla="*/ 6457506 h 6858000"/>
              <a:gd name="connsiteX9" fmla="*/ 9484241 w 9712287"/>
              <a:gd name="connsiteY9" fmla="*/ 6688088 h 6858000"/>
              <a:gd name="connsiteX10" fmla="*/ 9314329 w 9712287"/>
              <a:gd name="connsiteY10" fmla="*/ 6858000 h 6858000"/>
              <a:gd name="connsiteX11" fmla="*/ 9085940 w 9712287"/>
              <a:gd name="connsiteY11" fmla="*/ 6858000 h 6858000"/>
              <a:gd name="connsiteX12" fmla="*/ 5974012 w 9712287"/>
              <a:gd name="connsiteY12" fmla="*/ 6858000 h 6858000"/>
              <a:gd name="connsiteX13" fmla="*/ 0 w 9712287"/>
              <a:gd name="connsiteY1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9712287" h="6858000">
                <a:moveTo>
                  <a:pt x="0" y="0"/>
                </a:moveTo>
                <a:lnTo>
                  <a:pt x="6216502" y="0"/>
                </a:lnTo>
                <a:lnTo>
                  <a:pt x="9712287" y="0"/>
                </a:lnTo>
                <a:lnTo>
                  <a:pt x="9661604" y="15733"/>
                </a:lnTo>
                <a:cubicBezTo>
                  <a:pt x="9557375" y="59818"/>
                  <a:pt x="9484240" y="163025"/>
                  <a:pt x="9484240" y="283312"/>
                </a:cubicBezTo>
                <a:lnTo>
                  <a:pt x="9484240" y="563312"/>
                </a:lnTo>
                <a:lnTo>
                  <a:pt x="9484241" y="563317"/>
                </a:lnTo>
                <a:lnTo>
                  <a:pt x="9484241" y="6167118"/>
                </a:lnTo>
                <a:lnTo>
                  <a:pt x="9484241" y="6457506"/>
                </a:lnTo>
                <a:lnTo>
                  <a:pt x="9484241" y="6688088"/>
                </a:lnTo>
                <a:cubicBezTo>
                  <a:pt x="9484241" y="6781928"/>
                  <a:pt x="9408169" y="6858000"/>
                  <a:pt x="9314329" y="6858000"/>
                </a:cubicBezTo>
                <a:lnTo>
                  <a:pt x="9085940" y="6858000"/>
                </a:lnTo>
                <a:lnTo>
                  <a:pt x="5974012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E29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pole tekstowe 8"/>
          <p:cNvSpPr txBox="1"/>
          <p:nvPr/>
        </p:nvSpPr>
        <p:spPr>
          <a:xfrm>
            <a:off x="689530" y="298771"/>
            <a:ext cx="3735573" cy="30777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pl-PL" sz="1100" b="1" dirty="0">
                <a:solidFill>
                  <a:schemeClr val="bg1"/>
                </a:solidFill>
              </a:rPr>
              <a:t>Łódź, 04.01.2017</a:t>
            </a:r>
          </a:p>
        </p:txBody>
      </p:sp>
      <p:sp>
        <p:nvSpPr>
          <p:cNvPr id="10" name="pole tekstowe 9"/>
          <p:cNvSpPr txBox="1"/>
          <p:nvPr/>
        </p:nvSpPr>
        <p:spPr>
          <a:xfrm>
            <a:off x="675502" y="1914209"/>
            <a:ext cx="7514513" cy="132343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pl-PL" sz="3600" b="1" dirty="0">
                <a:solidFill>
                  <a:schemeClr val="bg1"/>
                </a:solidFill>
              </a:rPr>
              <a:t>Szablon Prezentacji </a:t>
            </a:r>
          </a:p>
          <a:p>
            <a:r>
              <a:rPr lang="pl-PL" sz="3600" b="1" dirty="0">
                <a:solidFill>
                  <a:schemeClr val="bg1"/>
                </a:solidFill>
              </a:rPr>
              <a:t>Uniwersytet Łódzki </a:t>
            </a:r>
          </a:p>
        </p:txBody>
      </p:sp>
      <p:sp>
        <p:nvSpPr>
          <p:cNvPr id="39" name="pole tekstowe 38"/>
          <p:cNvSpPr txBox="1"/>
          <p:nvPr/>
        </p:nvSpPr>
        <p:spPr>
          <a:xfrm>
            <a:off x="678478" y="3423685"/>
            <a:ext cx="7493250" cy="88030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ts val="2100"/>
              </a:lnSpc>
            </a:pPr>
            <a:r>
              <a:rPr lang="pl-PL" sz="1400" dirty="0">
                <a:solidFill>
                  <a:schemeClr val="bg1"/>
                </a:solidFill>
              </a:rPr>
              <a:t>Przedstawiamy odświeżony szablon prezentacji dla Uniwersytetu Łódzkiego, zgodny z nową identyfikacją wizualną uczelni. </a:t>
            </a:r>
          </a:p>
        </p:txBody>
      </p:sp>
      <p:pic>
        <p:nvPicPr>
          <p:cNvPr id="14" name="Grafika 13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1554" y="5667845"/>
            <a:ext cx="1601346" cy="702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292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owolny kształt: kształt 13"/>
          <p:cNvSpPr/>
          <p:nvPr/>
        </p:nvSpPr>
        <p:spPr>
          <a:xfrm>
            <a:off x="-1" y="0"/>
            <a:ext cx="6334897" cy="6858000"/>
          </a:xfrm>
          <a:custGeom>
            <a:avLst/>
            <a:gdLst>
              <a:gd name="connsiteX0" fmla="*/ 0 w 6295888"/>
              <a:gd name="connsiteY0" fmla="*/ 0 h 6858000"/>
              <a:gd name="connsiteX1" fmla="*/ 2917466 w 6295888"/>
              <a:gd name="connsiteY1" fmla="*/ 0 h 6858000"/>
              <a:gd name="connsiteX2" fmla="*/ 6295888 w 6295888"/>
              <a:gd name="connsiteY2" fmla="*/ 0 h 6858000"/>
              <a:gd name="connsiteX3" fmla="*/ 6246907 w 6295888"/>
              <a:gd name="connsiteY3" fmla="*/ 15733 h 6858000"/>
              <a:gd name="connsiteX4" fmla="*/ 6075497 w 6295888"/>
              <a:gd name="connsiteY4" fmla="*/ 283312 h 6858000"/>
              <a:gd name="connsiteX5" fmla="*/ 6075497 w 6295888"/>
              <a:gd name="connsiteY5" fmla="*/ 563312 h 6858000"/>
              <a:gd name="connsiteX6" fmla="*/ 6075498 w 6295888"/>
              <a:gd name="connsiteY6" fmla="*/ 563317 h 6858000"/>
              <a:gd name="connsiteX7" fmla="*/ 6075498 w 6295888"/>
              <a:gd name="connsiteY7" fmla="*/ 6167118 h 6858000"/>
              <a:gd name="connsiteX8" fmla="*/ 6075498 w 6295888"/>
              <a:gd name="connsiteY8" fmla="*/ 6457506 h 6858000"/>
              <a:gd name="connsiteX9" fmla="*/ 6075498 w 6295888"/>
              <a:gd name="connsiteY9" fmla="*/ 6688088 h 6858000"/>
              <a:gd name="connsiteX10" fmla="*/ 5911290 w 6295888"/>
              <a:gd name="connsiteY10" fmla="*/ 6858000 h 6858000"/>
              <a:gd name="connsiteX11" fmla="*/ 5690569 w 6295888"/>
              <a:gd name="connsiteY11" fmla="*/ 6858000 h 6858000"/>
              <a:gd name="connsiteX12" fmla="*/ 2683117 w 6295888"/>
              <a:gd name="connsiteY12" fmla="*/ 6858000 h 6858000"/>
              <a:gd name="connsiteX13" fmla="*/ 0 w 6295888"/>
              <a:gd name="connsiteY1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295888" h="6858000">
                <a:moveTo>
                  <a:pt x="0" y="0"/>
                </a:moveTo>
                <a:lnTo>
                  <a:pt x="2917466" y="0"/>
                </a:lnTo>
                <a:lnTo>
                  <a:pt x="6295888" y="0"/>
                </a:lnTo>
                <a:lnTo>
                  <a:pt x="6246907" y="15733"/>
                </a:lnTo>
                <a:cubicBezTo>
                  <a:pt x="6146177" y="59818"/>
                  <a:pt x="6075497" y="163025"/>
                  <a:pt x="6075497" y="283312"/>
                </a:cubicBezTo>
                <a:lnTo>
                  <a:pt x="6075497" y="563312"/>
                </a:lnTo>
                <a:lnTo>
                  <a:pt x="6075498" y="563317"/>
                </a:lnTo>
                <a:lnTo>
                  <a:pt x="6075498" y="6167118"/>
                </a:lnTo>
                <a:lnTo>
                  <a:pt x="6075498" y="6457506"/>
                </a:lnTo>
                <a:lnTo>
                  <a:pt x="6075498" y="6688088"/>
                </a:lnTo>
                <a:cubicBezTo>
                  <a:pt x="6075498" y="6781928"/>
                  <a:pt x="6001980" y="6858000"/>
                  <a:pt x="5911290" y="6858000"/>
                </a:cubicBezTo>
                <a:lnTo>
                  <a:pt x="5690569" y="6858000"/>
                </a:lnTo>
                <a:lnTo>
                  <a:pt x="2683117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D8D8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pole tekstowe 7"/>
          <p:cNvSpPr txBox="1"/>
          <p:nvPr/>
        </p:nvSpPr>
        <p:spPr>
          <a:xfrm>
            <a:off x="671390" y="285351"/>
            <a:ext cx="3735573" cy="30777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pl-PL" sz="1100" b="1" dirty="0">
                <a:solidFill>
                  <a:srgbClr val="E29C00"/>
                </a:solidFill>
              </a:rPr>
              <a:t>Tytuł sekcji lub rozdziału</a:t>
            </a:r>
          </a:p>
        </p:txBody>
      </p:sp>
      <p:sp>
        <p:nvSpPr>
          <p:cNvPr id="9" name="pole tekstowe 8"/>
          <p:cNvSpPr txBox="1"/>
          <p:nvPr/>
        </p:nvSpPr>
        <p:spPr>
          <a:xfrm>
            <a:off x="690167" y="3419517"/>
            <a:ext cx="4928038" cy="298694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ts val="2900"/>
              </a:lnSpc>
              <a:spcAft>
                <a:spcPts val="2400"/>
              </a:spcAft>
            </a:pPr>
            <a:r>
              <a:rPr lang="pl-PL" sz="2400" b="1" dirty="0">
                <a:solidFill>
                  <a:srgbClr val="3E3E3D"/>
                </a:solidFill>
              </a:rPr>
              <a:t>Jest dostępnych wiele różnych wersji </a:t>
            </a:r>
            <a:r>
              <a:rPr lang="pl-PL" sz="2400" b="1" dirty="0" err="1">
                <a:solidFill>
                  <a:srgbClr val="3E3E3D"/>
                </a:solidFill>
              </a:rPr>
              <a:t>lorem</a:t>
            </a:r>
            <a:r>
              <a:rPr lang="pl-PL" sz="2400" b="1" dirty="0">
                <a:solidFill>
                  <a:srgbClr val="3E3E3D"/>
                </a:solidFill>
              </a:rPr>
              <a:t> </a:t>
            </a:r>
            <a:r>
              <a:rPr lang="pl-PL" sz="2400" b="1" dirty="0" err="1">
                <a:solidFill>
                  <a:srgbClr val="3E3E3D"/>
                </a:solidFill>
              </a:rPr>
              <a:t>ipsum</a:t>
            </a:r>
            <a:r>
              <a:rPr lang="pl-PL" sz="2400" b="1" dirty="0">
                <a:solidFill>
                  <a:srgbClr val="3E3E3D"/>
                </a:solidFill>
              </a:rPr>
              <a:t>, ale większość zmieniła się pod wpływem dodanego humoru.</a:t>
            </a:r>
          </a:p>
        </p:txBody>
      </p:sp>
      <p:pic>
        <p:nvPicPr>
          <p:cNvPr id="11" name="Grafika 10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29507" y="371923"/>
            <a:ext cx="764192" cy="796033"/>
          </a:xfrm>
          <a:prstGeom prst="rect">
            <a:avLst/>
          </a:prstGeom>
        </p:spPr>
      </p:pic>
      <p:sp>
        <p:nvSpPr>
          <p:cNvPr id="3" name="pole tekstowe 2"/>
          <p:cNvSpPr txBox="1"/>
          <p:nvPr/>
        </p:nvSpPr>
        <p:spPr>
          <a:xfrm>
            <a:off x="671390" y="1343383"/>
            <a:ext cx="2382050" cy="83099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pl-PL" sz="8000" b="1" dirty="0">
                <a:solidFill>
                  <a:srgbClr val="E29C00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„</a:t>
            </a:r>
          </a:p>
        </p:txBody>
      </p:sp>
      <p:sp>
        <p:nvSpPr>
          <p:cNvPr id="6" name="pole tekstowe 5"/>
          <p:cNvSpPr txBox="1"/>
          <p:nvPr/>
        </p:nvSpPr>
        <p:spPr>
          <a:xfrm>
            <a:off x="6681813" y="2270243"/>
            <a:ext cx="5102200" cy="378565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ts val="2100"/>
              </a:lnSpc>
            </a:pPr>
            <a:r>
              <a:rPr lang="pl-PL" sz="1400" dirty="0">
                <a:solidFill>
                  <a:srgbClr val="3E3E3D"/>
                </a:solidFill>
              </a:rPr>
              <a:t>Ogólnie znana teza głosi, iż użytkownika może rozpraszać zrozumiała zawartość strony, kiedy ten chce zobaczyć sam jej wygląd. Jedną z mocnych stron używania </a:t>
            </a:r>
            <a:r>
              <a:rPr lang="pl-PL" sz="1400" dirty="0" err="1">
                <a:solidFill>
                  <a:srgbClr val="3E3E3D"/>
                </a:solidFill>
              </a:rPr>
              <a:t>Lorem</a:t>
            </a:r>
            <a:r>
              <a:rPr lang="pl-PL" sz="1400" dirty="0">
                <a:solidFill>
                  <a:srgbClr val="3E3E3D"/>
                </a:solidFill>
              </a:rPr>
              <a:t> </a:t>
            </a:r>
            <a:r>
              <a:rPr lang="pl-PL" sz="1400" dirty="0" err="1">
                <a:solidFill>
                  <a:srgbClr val="3E3E3D"/>
                </a:solidFill>
              </a:rPr>
              <a:t>Ipsum</a:t>
            </a:r>
            <a:r>
              <a:rPr lang="pl-PL" sz="1400" dirty="0">
                <a:solidFill>
                  <a:srgbClr val="3E3E3D"/>
                </a:solidFill>
              </a:rPr>
              <a:t> jest to, że ma wiele różnych „kombinacji” zdań, słów i akapitów, w przeciwieństwie do zwykłego: „tekst, tekst, tekst”, sprawiającego, że wygląda to „zbyt czytelnie” po polsku. Wielu webmasterów i designerów używa </a:t>
            </a:r>
            <a:r>
              <a:rPr lang="pl-PL" sz="1400" dirty="0" err="1">
                <a:solidFill>
                  <a:srgbClr val="3E3E3D"/>
                </a:solidFill>
              </a:rPr>
              <a:t>Lorem</a:t>
            </a:r>
            <a:r>
              <a:rPr lang="pl-PL" sz="1400" dirty="0">
                <a:solidFill>
                  <a:srgbClr val="3E3E3D"/>
                </a:solidFill>
              </a:rPr>
              <a:t> </a:t>
            </a:r>
            <a:r>
              <a:rPr lang="pl-PL" sz="1400" dirty="0" err="1">
                <a:solidFill>
                  <a:srgbClr val="3E3E3D"/>
                </a:solidFill>
              </a:rPr>
              <a:t>Ipsum</a:t>
            </a:r>
            <a:r>
              <a:rPr lang="pl-PL" sz="1400" dirty="0">
                <a:solidFill>
                  <a:srgbClr val="3E3E3D"/>
                </a:solidFill>
              </a:rPr>
              <a:t> jako domyślnego modelu tekstu i wpisanie w internetowej wyszukiwarce ‘</a:t>
            </a:r>
            <a:r>
              <a:rPr lang="pl-PL" sz="1400" dirty="0" err="1">
                <a:solidFill>
                  <a:srgbClr val="3E3E3D"/>
                </a:solidFill>
              </a:rPr>
              <a:t>lorem</a:t>
            </a:r>
            <a:r>
              <a:rPr lang="pl-PL" sz="1400" dirty="0">
                <a:solidFill>
                  <a:srgbClr val="3E3E3D"/>
                </a:solidFill>
              </a:rPr>
              <a:t> </a:t>
            </a:r>
            <a:r>
              <a:rPr lang="pl-PL" sz="1400" dirty="0" err="1">
                <a:solidFill>
                  <a:srgbClr val="3E3E3D"/>
                </a:solidFill>
              </a:rPr>
              <a:t>ipsum</a:t>
            </a:r>
            <a:r>
              <a:rPr lang="pl-PL" sz="1400" dirty="0">
                <a:solidFill>
                  <a:srgbClr val="3E3E3D"/>
                </a:solidFill>
              </a:rPr>
              <a:t>’ spowoduje znalezienie bardzo wielu stron, które wciąż są w budowie. Jest dostępnych wiele różnych wersji </a:t>
            </a:r>
            <a:r>
              <a:rPr lang="pl-PL" sz="1400" dirty="0" err="1">
                <a:solidFill>
                  <a:srgbClr val="3E3E3D"/>
                </a:solidFill>
              </a:rPr>
              <a:t>Lorem</a:t>
            </a:r>
            <a:r>
              <a:rPr lang="pl-PL" sz="1400" dirty="0">
                <a:solidFill>
                  <a:srgbClr val="3E3E3D"/>
                </a:solidFill>
              </a:rPr>
              <a:t> </a:t>
            </a:r>
            <a:r>
              <a:rPr lang="pl-PL" sz="1400" dirty="0" err="1">
                <a:solidFill>
                  <a:srgbClr val="3E3E3D"/>
                </a:solidFill>
              </a:rPr>
              <a:t>Ipsum</a:t>
            </a:r>
            <a:r>
              <a:rPr lang="pl-PL" sz="1400" dirty="0">
                <a:solidFill>
                  <a:srgbClr val="3E3E3D"/>
                </a:solidFill>
              </a:rPr>
              <a:t>, ale większość zmieniła się pod wpływem dodanego humoru czy przypadkowych słów, które nawet w najmniejszym stopniu nie przypominają istniejących. </a:t>
            </a:r>
          </a:p>
        </p:txBody>
      </p:sp>
    </p:spTree>
    <p:extLst>
      <p:ext uri="{BB962C8B-B14F-4D97-AF65-F5344CB8AC3E}">
        <p14:creationId xmlns:p14="http://schemas.microsoft.com/office/powerpoint/2010/main" val="4137626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9" r="15894" b="826"/>
          <a:stretch/>
        </p:blipFill>
        <p:spPr>
          <a:xfrm>
            <a:off x="8898582" y="0"/>
            <a:ext cx="3293418" cy="6857999"/>
          </a:xfrm>
          <a:prstGeom prst="rect">
            <a:avLst/>
          </a:prstGeom>
        </p:spPr>
      </p:pic>
      <p:pic>
        <p:nvPicPr>
          <p:cNvPr id="4" name="Grafika 3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021269" y="371923"/>
            <a:ext cx="764192" cy="796033"/>
          </a:xfrm>
          <a:prstGeom prst="rect">
            <a:avLst/>
          </a:prstGeom>
        </p:spPr>
      </p:pic>
      <p:sp>
        <p:nvSpPr>
          <p:cNvPr id="38" name="Dowolny kształt: kształt 37"/>
          <p:cNvSpPr/>
          <p:nvPr/>
        </p:nvSpPr>
        <p:spPr>
          <a:xfrm>
            <a:off x="0" y="0"/>
            <a:ext cx="9386221" cy="6858000"/>
          </a:xfrm>
          <a:custGeom>
            <a:avLst/>
            <a:gdLst>
              <a:gd name="connsiteX0" fmla="*/ 0 w 9712287"/>
              <a:gd name="connsiteY0" fmla="*/ 0 h 6858000"/>
              <a:gd name="connsiteX1" fmla="*/ 6216502 w 9712287"/>
              <a:gd name="connsiteY1" fmla="*/ 0 h 6858000"/>
              <a:gd name="connsiteX2" fmla="*/ 9712287 w 9712287"/>
              <a:gd name="connsiteY2" fmla="*/ 0 h 6858000"/>
              <a:gd name="connsiteX3" fmla="*/ 9661604 w 9712287"/>
              <a:gd name="connsiteY3" fmla="*/ 15733 h 6858000"/>
              <a:gd name="connsiteX4" fmla="*/ 9484240 w 9712287"/>
              <a:gd name="connsiteY4" fmla="*/ 283312 h 6858000"/>
              <a:gd name="connsiteX5" fmla="*/ 9484240 w 9712287"/>
              <a:gd name="connsiteY5" fmla="*/ 563312 h 6858000"/>
              <a:gd name="connsiteX6" fmla="*/ 9484241 w 9712287"/>
              <a:gd name="connsiteY6" fmla="*/ 563317 h 6858000"/>
              <a:gd name="connsiteX7" fmla="*/ 9484241 w 9712287"/>
              <a:gd name="connsiteY7" fmla="*/ 6167118 h 6858000"/>
              <a:gd name="connsiteX8" fmla="*/ 9484241 w 9712287"/>
              <a:gd name="connsiteY8" fmla="*/ 6457506 h 6858000"/>
              <a:gd name="connsiteX9" fmla="*/ 9484241 w 9712287"/>
              <a:gd name="connsiteY9" fmla="*/ 6688088 h 6858000"/>
              <a:gd name="connsiteX10" fmla="*/ 9314329 w 9712287"/>
              <a:gd name="connsiteY10" fmla="*/ 6858000 h 6858000"/>
              <a:gd name="connsiteX11" fmla="*/ 9085940 w 9712287"/>
              <a:gd name="connsiteY11" fmla="*/ 6858000 h 6858000"/>
              <a:gd name="connsiteX12" fmla="*/ 5974012 w 9712287"/>
              <a:gd name="connsiteY12" fmla="*/ 6858000 h 6858000"/>
              <a:gd name="connsiteX13" fmla="*/ 0 w 9712287"/>
              <a:gd name="connsiteY1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9712287" h="6858000">
                <a:moveTo>
                  <a:pt x="0" y="0"/>
                </a:moveTo>
                <a:lnTo>
                  <a:pt x="6216502" y="0"/>
                </a:lnTo>
                <a:lnTo>
                  <a:pt x="9712287" y="0"/>
                </a:lnTo>
                <a:lnTo>
                  <a:pt x="9661604" y="15733"/>
                </a:lnTo>
                <a:cubicBezTo>
                  <a:pt x="9557375" y="59818"/>
                  <a:pt x="9484240" y="163025"/>
                  <a:pt x="9484240" y="283312"/>
                </a:cubicBezTo>
                <a:lnTo>
                  <a:pt x="9484240" y="563312"/>
                </a:lnTo>
                <a:lnTo>
                  <a:pt x="9484241" y="563317"/>
                </a:lnTo>
                <a:lnTo>
                  <a:pt x="9484241" y="6167118"/>
                </a:lnTo>
                <a:lnTo>
                  <a:pt x="9484241" y="6457506"/>
                </a:lnTo>
                <a:lnTo>
                  <a:pt x="9484241" y="6688088"/>
                </a:lnTo>
                <a:cubicBezTo>
                  <a:pt x="9484241" y="6781928"/>
                  <a:pt x="9408169" y="6858000"/>
                  <a:pt x="9314329" y="6858000"/>
                </a:cubicBezTo>
                <a:lnTo>
                  <a:pt x="9085940" y="6858000"/>
                </a:lnTo>
                <a:lnTo>
                  <a:pt x="5974012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E29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" name="pole tekstowe 9"/>
          <p:cNvSpPr txBox="1"/>
          <p:nvPr/>
        </p:nvSpPr>
        <p:spPr>
          <a:xfrm>
            <a:off x="682837" y="1900748"/>
            <a:ext cx="5413164" cy="195854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pl-PL" sz="3600" b="1" dirty="0">
                <a:solidFill>
                  <a:schemeClr val="bg1"/>
                </a:solidFill>
              </a:rPr>
              <a:t>W wolności najważniejsza jest jej świadomość</a:t>
            </a:r>
          </a:p>
        </p:txBody>
      </p:sp>
      <p:sp>
        <p:nvSpPr>
          <p:cNvPr id="39" name="pole tekstowe 38"/>
          <p:cNvSpPr txBox="1"/>
          <p:nvPr/>
        </p:nvSpPr>
        <p:spPr>
          <a:xfrm>
            <a:off x="682837" y="3415672"/>
            <a:ext cx="2994491" cy="6258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ts val="2100"/>
              </a:lnSpc>
            </a:pPr>
            <a:r>
              <a:rPr lang="pl-PL" sz="1400" dirty="0">
                <a:solidFill>
                  <a:schemeClr val="bg1"/>
                </a:solidFill>
              </a:rPr>
              <a:t>prof. Tadeusz Kotarbiński</a:t>
            </a:r>
          </a:p>
        </p:txBody>
      </p:sp>
      <p:pic>
        <p:nvPicPr>
          <p:cNvPr id="9" name="Grafika 8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81554" y="5667845"/>
            <a:ext cx="1601346" cy="702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742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D8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ole tekstowe 8"/>
          <p:cNvSpPr txBox="1"/>
          <p:nvPr/>
        </p:nvSpPr>
        <p:spPr>
          <a:xfrm>
            <a:off x="696433" y="3402226"/>
            <a:ext cx="9403156" cy="190062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ts val="2900"/>
              </a:lnSpc>
              <a:spcAft>
                <a:spcPts val="2400"/>
              </a:spcAft>
            </a:pPr>
            <a:r>
              <a:rPr lang="en-US" sz="2400" b="1" dirty="0">
                <a:solidFill>
                  <a:srgbClr val="3E3E3D"/>
                </a:solidFill>
              </a:rPr>
              <a:t>Lodz, the former textile industry empire, today is a city of modern technologies, a city of culture and grand events. ​It is a metropolis where a landscape of industrial architecture mixes with silhouettes of the 20th century office buildings, production halls, culture and sports buildings.</a:t>
            </a:r>
            <a:endParaRPr lang="pl-PL" sz="2400" b="1" dirty="0">
              <a:solidFill>
                <a:srgbClr val="3E3E3D"/>
              </a:solidFill>
            </a:endParaRPr>
          </a:p>
        </p:txBody>
      </p:sp>
      <p:pic>
        <p:nvPicPr>
          <p:cNvPr id="11" name="Grafika 10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21269" y="371923"/>
            <a:ext cx="764192" cy="796033"/>
          </a:xfrm>
          <a:prstGeom prst="rect">
            <a:avLst/>
          </a:prstGeom>
        </p:spPr>
      </p:pic>
      <p:sp>
        <p:nvSpPr>
          <p:cNvPr id="10" name="pole tekstowe 9"/>
          <p:cNvSpPr txBox="1"/>
          <p:nvPr/>
        </p:nvSpPr>
        <p:spPr>
          <a:xfrm>
            <a:off x="671390" y="5302854"/>
            <a:ext cx="2994491" cy="6258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ts val="2100"/>
              </a:lnSpc>
            </a:pPr>
            <a:r>
              <a:rPr lang="pl-PL" sz="1400" dirty="0">
                <a:solidFill>
                  <a:srgbClr val="3E3E3D"/>
                </a:solidFill>
              </a:rPr>
              <a:t>prof. Tadeusz Kotarbiński</a:t>
            </a:r>
          </a:p>
        </p:txBody>
      </p:sp>
      <p:sp>
        <p:nvSpPr>
          <p:cNvPr id="4" name="pole tekstowe 3"/>
          <p:cNvSpPr txBox="1"/>
          <p:nvPr/>
        </p:nvSpPr>
        <p:spPr>
          <a:xfrm>
            <a:off x="186034" y="6303225"/>
            <a:ext cx="576303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pl-PL" sz="1100" b="1" dirty="0">
                <a:solidFill>
                  <a:schemeClr val="bg1"/>
                </a:solidFill>
              </a:rPr>
              <a:t>11</a:t>
            </a:r>
          </a:p>
        </p:txBody>
      </p:sp>
      <p:sp>
        <p:nvSpPr>
          <p:cNvPr id="14" name="pole tekstowe 2"/>
          <p:cNvSpPr txBox="1"/>
          <p:nvPr/>
        </p:nvSpPr>
        <p:spPr>
          <a:xfrm>
            <a:off x="671390" y="1343383"/>
            <a:ext cx="2382050" cy="83099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pl-PL" sz="8000" b="1" dirty="0">
                <a:solidFill>
                  <a:srgbClr val="E29C00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„</a:t>
            </a:r>
          </a:p>
        </p:txBody>
      </p:sp>
      <p:sp>
        <p:nvSpPr>
          <p:cNvPr id="15" name="pole tekstowe 20"/>
          <p:cNvSpPr txBox="1"/>
          <p:nvPr/>
        </p:nvSpPr>
        <p:spPr>
          <a:xfrm>
            <a:off x="696433" y="6298782"/>
            <a:ext cx="5575006" cy="26935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pl-PL" sz="1100" b="1" dirty="0">
                <a:solidFill>
                  <a:srgbClr val="3E3E3D"/>
                </a:solidFill>
              </a:rPr>
              <a:t>Tytuł prezentacji w jednym wierszu</a:t>
            </a:r>
          </a:p>
        </p:txBody>
      </p:sp>
    </p:spTree>
    <p:extLst>
      <p:ext uri="{BB962C8B-B14F-4D97-AF65-F5344CB8AC3E}">
        <p14:creationId xmlns:p14="http://schemas.microsoft.com/office/powerpoint/2010/main" val="26637420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8" t="17146" r="999" b="23080"/>
          <a:stretch/>
        </p:blipFill>
        <p:spPr>
          <a:xfrm>
            <a:off x="0" y="1"/>
            <a:ext cx="9359153" cy="6858000"/>
          </a:xfrm>
          <a:prstGeom prst="rect">
            <a:avLst/>
          </a:prstGeom>
        </p:spPr>
      </p:pic>
      <p:pic>
        <p:nvPicPr>
          <p:cNvPr id="5" name="Grafika 4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029507" y="381067"/>
            <a:ext cx="764192" cy="796033"/>
          </a:xfrm>
          <a:prstGeom prst="rect">
            <a:avLst/>
          </a:prstGeom>
        </p:spPr>
      </p:pic>
      <p:sp>
        <p:nvSpPr>
          <p:cNvPr id="17" name="Dowolny kształt: kształt 16"/>
          <p:cNvSpPr/>
          <p:nvPr/>
        </p:nvSpPr>
        <p:spPr>
          <a:xfrm flipV="1">
            <a:off x="9001623" y="0"/>
            <a:ext cx="3190377" cy="6858000"/>
          </a:xfrm>
          <a:custGeom>
            <a:avLst/>
            <a:gdLst>
              <a:gd name="connsiteX0" fmla="*/ 384598 w 3190377"/>
              <a:gd name="connsiteY0" fmla="*/ 0 h 6858000"/>
              <a:gd name="connsiteX1" fmla="*/ 3190377 w 3190377"/>
              <a:gd name="connsiteY1" fmla="*/ 0 h 6858000"/>
              <a:gd name="connsiteX2" fmla="*/ 3190377 w 3190377"/>
              <a:gd name="connsiteY2" fmla="*/ 6858000 h 6858000"/>
              <a:gd name="connsiteX3" fmla="*/ 0 w 3190377"/>
              <a:gd name="connsiteY3" fmla="*/ 6858000 h 6858000"/>
              <a:gd name="connsiteX4" fmla="*/ 164208 w 3190377"/>
              <a:gd name="connsiteY4" fmla="*/ 6688088 h 6858000"/>
              <a:gd name="connsiteX5" fmla="*/ 164208 w 3190377"/>
              <a:gd name="connsiteY5" fmla="*/ 6457506 h 6858000"/>
              <a:gd name="connsiteX6" fmla="*/ 164208 w 3190377"/>
              <a:gd name="connsiteY6" fmla="*/ 6167118 h 6858000"/>
              <a:gd name="connsiteX7" fmla="*/ 164208 w 3190377"/>
              <a:gd name="connsiteY7" fmla="*/ 563317 h 6858000"/>
              <a:gd name="connsiteX8" fmla="*/ 164207 w 3190377"/>
              <a:gd name="connsiteY8" fmla="*/ 563312 h 6858000"/>
              <a:gd name="connsiteX9" fmla="*/ 164207 w 3190377"/>
              <a:gd name="connsiteY9" fmla="*/ 283312 h 6858000"/>
              <a:gd name="connsiteX10" fmla="*/ 335617 w 3190377"/>
              <a:gd name="connsiteY10" fmla="*/ 157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190377" h="6858000">
                <a:moveTo>
                  <a:pt x="384598" y="0"/>
                </a:moveTo>
                <a:lnTo>
                  <a:pt x="3190377" y="0"/>
                </a:lnTo>
                <a:lnTo>
                  <a:pt x="3190377" y="6858000"/>
                </a:lnTo>
                <a:lnTo>
                  <a:pt x="0" y="6858000"/>
                </a:lnTo>
                <a:cubicBezTo>
                  <a:pt x="90690" y="6858000"/>
                  <a:pt x="164208" y="6781928"/>
                  <a:pt x="164208" y="6688088"/>
                </a:cubicBezTo>
                <a:lnTo>
                  <a:pt x="164208" y="6457506"/>
                </a:lnTo>
                <a:lnTo>
                  <a:pt x="164208" y="6167118"/>
                </a:lnTo>
                <a:lnTo>
                  <a:pt x="164208" y="563317"/>
                </a:lnTo>
                <a:lnTo>
                  <a:pt x="164207" y="563312"/>
                </a:lnTo>
                <a:lnTo>
                  <a:pt x="164207" y="283312"/>
                </a:lnTo>
                <a:cubicBezTo>
                  <a:pt x="164207" y="163025"/>
                  <a:pt x="234887" y="59818"/>
                  <a:pt x="335617" y="1573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9" name="Grafika 18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56218" y="371923"/>
            <a:ext cx="1129242" cy="1176293"/>
          </a:xfrm>
          <a:prstGeom prst="rect">
            <a:avLst/>
          </a:prstGeom>
        </p:spPr>
      </p:pic>
      <p:sp>
        <p:nvSpPr>
          <p:cNvPr id="20" name="pole tekstowe 19"/>
          <p:cNvSpPr txBox="1"/>
          <p:nvPr/>
        </p:nvSpPr>
        <p:spPr>
          <a:xfrm>
            <a:off x="6022848" y="3886473"/>
            <a:ext cx="5338119" cy="263770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ts val="2900"/>
              </a:lnSpc>
              <a:spcAft>
                <a:spcPts val="2400"/>
              </a:spcAft>
            </a:pPr>
            <a:r>
              <a:rPr lang="pl-PL" sz="2400" b="1" dirty="0">
                <a:solidFill>
                  <a:srgbClr val="E29C00"/>
                </a:solidFill>
              </a:rPr>
              <a:t>Jest dostępnych wiele różnych wersji </a:t>
            </a:r>
            <a:r>
              <a:rPr lang="pl-PL" sz="2400" b="1" dirty="0" err="1">
                <a:solidFill>
                  <a:srgbClr val="E29C00"/>
                </a:solidFill>
              </a:rPr>
              <a:t>lorem</a:t>
            </a:r>
            <a:r>
              <a:rPr lang="pl-PL" sz="2400" b="1" dirty="0">
                <a:solidFill>
                  <a:srgbClr val="E29C00"/>
                </a:solidFill>
              </a:rPr>
              <a:t> </a:t>
            </a:r>
            <a:r>
              <a:rPr lang="pl-PL" sz="2400" b="1" dirty="0" err="1">
                <a:solidFill>
                  <a:srgbClr val="E29C00"/>
                </a:solidFill>
              </a:rPr>
              <a:t>ipsum</a:t>
            </a:r>
            <a:r>
              <a:rPr lang="pl-PL" sz="2400" b="1" dirty="0">
                <a:solidFill>
                  <a:srgbClr val="E29C00"/>
                </a:solidFill>
              </a:rPr>
              <a:t>, ale większość zmieniła się pod wpływem dodanego humoru.</a:t>
            </a:r>
          </a:p>
        </p:txBody>
      </p:sp>
      <p:sp>
        <p:nvSpPr>
          <p:cNvPr id="11" name="pole tekstowe 8"/>
          <p:cNvSpPr txBox="1"/>
          <p:nvPr/>
        </p:nvSpPr>
        <p:spPr>
          <a:xfrm>
            <a:off x="675537" y="1323880"/>
            <a:ext cx="4964362" cy="10605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pl-PL" sz="2400" b="1" dirty="0">
                <a:solidFill>
                  <a:srgbClr val="E29C00"/>
                </a:solidFill>
              </a:rPr>
              <a:t>01.  Rozdział pierwszy prezentacji</a:t>
            </a:r>
          </a:p>
        </p:txBody>
      </p:sp>
    </p:spTree>
    <p:extLst>
      <p:ext uri="{BB962C8B-B14F-4D97-AF65-F5344CB8AC3E}">
        <p14:creationId xmlns:p14="http://schemas.microsoft.com/office/powerpoint/2010/main" val="42699622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D8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009" b="21571"/>
          <a:stretch/>
        </p:blipFill>
        <p:spPr>
          <a:xfrm>
            <a:off x="0" y="1"/>
            <a:ext cx="12192000" cy="4318426"/>
          </a:xfrm>
          <a:prstGeom prst="rect">
            <a:avLst/>
          </a:prstGeom>
        </p:spPr>
      </p:pic>
      <p:sp>
        <p:nvSpPr>
          <p:cNvPr id="19" name="Dowolny kształt: kształt 18"/>
          <p:cNvSpPr/>
          <p:nvPr/>
        </p:nvSpPr>
        <p:spPr>
          <a:xfrm>
            <a:off x="-7" y="3368853"/>
            <a:ext cx="12192007" cy="3589946"/>
          </a:xfrm>
          <a:custGeom>
            <a:avLst/>
            <a:gdLst>
              <a:gd name="connsiteX0" fmla="*/ 12192007 w 12192007"/>
              <a:gd name="connsiteY0" fmla="*/ 0 h 3589946"/>
              <a:gd name="connsiteX1" fmla="*/ 12192007 w 12192007"/>
              <a:gd name="connsiteY1" fmla="*/ 3190377 h 3589946"/>
              <a:gd name="connsiteX2" fmla="*/ 12192004 w 12192007"/>
              <a:gd name="connsiteY2" fmla="*/ 3190377 h 3589946"/>
              <a:gd name="connsiteX3" fmla="*/ 12192004 w 12192007"/>
              <a:gd name="connsiteY3" fmla="*/ 3589946 h 3589946"/>
              <a:gd name="connsiteX4" fmla="*/ 4 w 12192007"/>
              <a:gd name="connsiteY4" fmla="*/ 3589946 h 3589946"/>
              <a:gd name="connsiteX5" fmla="*/ 4 w 12192007"/>
              <a:gd name="connsiteY5" fmla="*/ 3190377 h 3589946"/>
              <a:gd name="connsiteX6" fmla="*/ 0 w 12192007"/>
              <a:gd name="connsiteY6" fmla="*/ 3190377 h 3589946"/>
              <a:gd name="connsiteX7" fmla="*/ 0 w 12192007"/>
              <a:gd name="connsiteY7" fmla="*/ 384598 h 3589946"/>
              <a:gd name="connsiteX8" fmla="*/ 15733 w 12192007"/>
              <a:gd name="connsiteY8" fmla="*/ 335617 h 3589946"/>
              <a:gd name="connsiteX9" fmla="*/ 283312 w 12192007"/>
              <a:gd name="connsiteY9" fmla="*/ 164207 h 3589946"/>
              <a:gd name="connsiteX10" fmla="*/ 563312 w 12192007"/>
              <a:gd name="connsiteY10" fmla="*/ 164207 h 3589946"/>
              <a:gd name="connsiteX11" fmla="*/ 563317 w 12192007"/>
              <a:gd name="connsiteY11" fmla="*/ 164208 h 3589946"/>
              <a:gd name="connsiteX12" fmla="*/ 5617313 w 12192007"/>
              <a:gd name="connsiteY12" fmla="*/ 164208 h 3589946"/>
              <a:gd name="connsiteX13" fmla="*/ 5617319 w 12192007"/>
              <a:gd name="connsiteY13" fmla="*/ 164207 h 3589946"/>
              <a:gd name="connsiteX14" fmla="*/ 5897319 w 12192007"/>
              <a:gd name="connsiteY14" fmla="*/ 164207 h 3589946"/>
              <a:gd name="connsiteX15" fmla="*/ 5897324 w 12192007"/>
              <a:gd name="connsiteY15" fmla="*/ 164208 h 3589946"/>
              <a:gd name="connsiteX16" fmla="*/ 6167118 w 12192007"/>
              <a:gd name="connsiteY16" fmla="*/ 164208 h 3589946"/>
              <a:gd name="connsiteX17" fmla="*/ 6457506 w 12192007"/>
              <a:gd name="connsiteY17" fmla="*/ 164208 h 3589946"/>
              <a:gd name="connsiteX18" fmla="*/ 6531433 w 12192007"/>
              <a:gd name="connsiteY18" fmla="*/ 164208 h 3589946"/>
              <a:gd name="connsiteX19" fmla="*/ 11501125 w 12192007"/>
              <a:gd name="connsiteY19" fmla="*/ 164208 h 3589946"/>
              <a:gd name="connsiteX20" fmla="*/ 11791513 w 12192007"/>
              <a:gd name="connsiteY20" fmla="*/ 164208 h 3589946"/>
              <a:gd name="connsiteX21" fmla="*/ 12022095 w 12192007"/>
              <a:gd name="connsiteY21" fmla="*/ 164208 h 3589946"/>
              <a:gd name="connsiteX22" fmla="*/ 12192007 w 12192007"/>
              <a:gd name="connsiteY22" fmla="*/ 0 h 35899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2007" h="3589946">
                <a:moveTo>
                  <a:pt x="12192007" y="0"/>
                </a:moveTo>
                <a:lnTo>
                  <a:pt x="12192007" y="3190377"/>
                </a:lnTo>
                <a:lnTo>
                  <a:pt x="12192004" y="3190377"/>
                </a:lnTo>
                <a:lnTo>
                  <a:pt x="12192004" y="3589946"/>
                </a:lnTo>
                <a:lnTo>
                  <a:pt x="4" y="3589946"/>
                </a:lnTo>
                <a:lnTo>
                  <a:pt x="4" y="3190377"/>
                </a:lnTo>
                <a:lnTo>
                  <a:pt x="0" y="3190377"/>
                </a:lnTo>
                <a:lnTo>
                  <a:pt x="0" y="384598"/>
                </a:lnTo>
                <a:lnTo>
                  <a:pt x="15733" y="335617"/>
                </a:lnTo>
                <a:cubicBezTo>
                  <a:pt x="59818" y="234887"/>
                  <a:pt x="163025" y="164207"/>
                  <a:pt x="283312" y="164207"/>
                </a:cubicBezTo>
                <a:lnTo>
                  <a:pt x="563312" y="164207"/>
                </a:lnTo>
                <a:lnTo>
                  <a:pt x="563317" y="164208"/>
                </a:lnTo>
                <a:lnTo>
                  <a:pt x="5617313" y="164208"/>
                </a:lnTo>
                <a:lnTo>
                  <a:pt x="5617319" y="164207"/>
                </a:lnTo>
                <a:lnTo>
                  <a:pt x="5897319" y="164207"/>
                </a:lnTo>
                <a:lnTo>
                  <a:pt x="5897324" y="164208"/>
                </a:lnTo>
                <a:lnTo>
                  <a:pt x="6167118" y="164208"/>
                </a:lnTo>
                <a:lnTo>
                  <a:pt x="6457506" y="164208"/>
                </a:lnTo>
                <a:lnTo>
                  <a:pt x="6531433" y="164208"/>
                </a:lnTo>
                <a:lnTo>
                  <a:pt x="11501125" y="164208"/>
                </a:lnTo>
                <a:lnTo>
                  <a:pt x="11791513" y="164208"/>
                </a:lnTo>
                <a:lnTo>
                  <a:pt x="12022095" y="164208"/>
                </a:lnTo>
                <a:cubicBezTo>
                  <a:pt x="12115935" y="164208"/>
                  <a:pt x="12192007" y="90690"/>
                  <a:pt x="1219200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v</a:t>
            </a:r>
          </a:p>
        </p:txBody>
      </p:sp>
      <p:sp>
        <p:nvSpPr>
          <p:cNvPr id="9" name="pole tekstowe 8"/>
          <p:cNvSpPr txBox="1"/>
          <p:nvPr/>
        </p:nvSpPr>
        <p:spPr>
          <a:xfrm>
            <a:off x="3164454" y="3876676"/>
            <a:ext cx="8424535" cy="275260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1200"/>
              </a:spcAft>
            </a:pPr>
            <a:r>
              <a:rPr lang="en-US" sz="2400" b="1" dirty="0" err="1">
                <a:solidFill>
                  <a:srgbClr val="3E3E3D"/>
                </a:solidFill>
              </a:rPr>
              <a:t>Nowoczesna</a:t>
            </a:r>
            <a:r>
              <a:rPr lang="en-US" sz="2400" b="1" dirty="0">
                <a:solidFill>
                  <a:srgbClr val="3E3E3D"/>
                </a:solidFill>
              </a:rPr>
              <a:t> </a:t>
            </a:r>
            <a:r>
              <a:rPr lang="en-US" sz="2400" b="1" dirty="0" err="1">
                <a:solidFill>
                  <a:srgbClr val="3E3E3D"/>
                </a:solidFill>
              </a:rPr>
              <a:t>uczelnia</a:t>
            </a:r>
            <a:endParaRPr lang="pl-PL" sz="2400" b="1" dirty="0">
              <a:solidFill>
                <a:srgbClr val="3E3E3D"/>
              </a:solidFill>
            </a:endParaRPr>
          </a:p>
          <a:p>
            <a:pPr>
              <a:lnSpc>
                <a:spcPts val="2100"/>
              </a:lnSpc>
            </a:pPr>
            <a:r>
              <a:rPr lang="pl-PL" sz="1400" dirty="0">
                <a:solidFill>
                  <a:srgbClr val="3E3E3D"/>
                </a:solidFill>
              </a:rPr>
              <a:t>Jest dostępnych wiele różnych wersji </a:t>
            </a:r>
            <a:r>
              <a:rPr lang="pl-PL" sz="1400" dirty="0" err="1">
                <a:solidFill>
                  <a:srgbClr val="3E3E3D"/>
                </a:solidFill>
              </a:rPr>
              <a:t>lorem</a:t>
            </a:r>
            <a:r>
              <a:rPr lang="pl-PL" sz="1400" dirty="0">
                <a:solidFill>
                  <a:srgbClr val="3E3E3D"/>
                </a:solidFill>
              </a:rPr>
              <a:t> </a:t>
            </a:r>
            <a:r>
              <a:rPr lang="pl-PL" sz="1400" dirty="0" err="1">
                <a:solidFill>
                  <a:srgbClr val="3E3E3D"/>
                </a:solidFill>
              </a:rPr>
              <a:t>ipsum</a:t>
            </a:r>
            <a:r>
              <a:rPr lang="pl-PL" sz="1400" dirty="0">
                <a:solidFill>
                  <a:srgbClr val="3E3E3D"/>
                </a:solidFill>
              </a:rPr>
              <a:t>, ale większość zmieni się pod wpływem przypadkowych słów. Używamy zawierającego ponad 200 łacińskich słów słownika, w kontekście wielu znanych sentencji, by wygenerować tekst wyglądający odpowiednio. To wszystko czyni „nasz” </a:t>
            </a:r>
            <a:r>
              <a:rPr lang="pl-PL" sz="1400" dirty="0" err="1">
                <a:solidFill>
                  <a:srgbClr val="3E3E3D"/>
                </a:solidFill>
              </a:rPr>
              <a:t>Lorem</a:t>
            </a:r>
            <a:r>
              <a:rPr lang="pl-PL" sz="1400" dirty="0">
                <a:solidFill>
                  <a:srgbClr val="3E3E3D"/>
                </a:solidFill>
              </a:rPr>
              <a:t> </a:t>
            </a:r>
            <a:r>
              <a:rPr lang="pl-PL" sz="1400" dirty="0" err="1">
                <a:solidFill>
                  <a:srgbClr val="3E3E3D"/>
                </a:solidFill>
              </a:rPr>
              <a:t>Ipsum</a:t>
            </a:r>
            <a:r>
              <a:rPr lang="pl-PL" sz="1400" dirty="0">
                <a:solidFill>
                  <a:srgbClr val="3E3E3D"/>
                </a:solidFill>
              </a:rPr>
              <a:t> wolnym od powtórzeń, humorystycznych wstawek czy niecharakterystycznych słów. Ogólnie znana teza głosi, iż użytkownika może rozpraszać zrozumiała zawartość strony, kiedy ten chce zobaczyć sam jej wygląd. Jedną z mocnych stron używania </a:t>
            </a:r>
            <a:r>
              <a:rPr lang="pl-PL" sz="1400" dirty="0" err="1">
                <a:solidFill>
                  <a:srgbClr val="3E3E3D"/>
                </a:solidFill>
              </a:rPr>
              <a:t>Lorem</a:t>
            </a:r>
            <a:r>
              <a:rPr lang="pl-PL" sz="1400" dirty="0">
                <a:solidFill>
                  <a:srgbClr val="3E3E3D"/>
                </a:solidFill>
              </a:rPr>
              <a:t> </a:t>
            </a:r>
            <a:r>
              <a:rPr lang="pl-PL" sz="1400" dirty="0" err="1">
                <a:solidFill>
                  <a:srgbClr val="3E3E3D"/>
                </a:solidFill>
              </a:rPr>
              <a:t>Ipsum</a:t>
            </a:r>
            <a:r>
              <a:rPr lang="pl-PL" sz="1400" dirty="0">
                <a:solidFill>
                  <a:srgbClr val="3E3E3D"/>
                </a:solidFill>
              </a:rPr>
              <a:t> jest to, że ma wiele różnych „kombinacji” zdań, słów i akapitów, w przeciwieństwie do zwykłego: „tekst, tekst, tekst”, sprawiającego, że wygląda to „zbyt czytelnie” po polsku. </a:t>
            </a:r>
          </a:p>
        </p:txBody>
      </p:sp>
      <p:pic>
        <p:nvPicPr>
          <p:cNvPr id="10" name="Grafika 10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021269" y="371923"/>
            <a:ext cx="764192" cy="796033"/>
          </a:xfrm>
          <a:prstGeom prst="rect">
            <a:avLst/>
          </a:prstGeom>
        </p:spPr>
      </p:pic>
      <p:pic>
        <p:nvPicPr>
          <p:cNvPr id="12" name="Grafika 11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81554" y="4018069"/>
            <a:ext cx="1601346" cy="702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9579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D8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77" b="-1378"/>
          <a:stretch/>
        </p:blipFill>
        <p:spPr>
          <a:xfrm>
            <a:off x="-1" y="0"/>
            <a:ext cx="12192003" cy="6858000"/>
          </a:xfrm>
          <a:prstGeom prst="rect">
            <a:avLst/>
          </a:prstGeom>
        </p:spPr>
      </p:pic>
      <p:sp>
        <p:nvSpPr>
          <p:cNvPr id="11" name="Dowolny kształt: kształt 10"/>
          <p:cNvSpPr/>
          <p:nvPr/>
        </p:nvSpPr>
        <p:spPr>
          <a:xfrm>
            <a:off x="-7" y="4981594"/>
            <a:ext cx="12192007" cy="1876406"/>
          </a:xfrm>
          <a:custGeom>
            <a:avLst/>
            <a:gdLst>
              <a:gd name="connsiteX0" fmla="*/ 12192007 w 12192007"/>
              <a:gd name="connsiteY0" fmla="*/ 0 h 1876406"/>
              <a:gd name="connsiteX1" fmla="*/ 12192007 w 12192007"/>
              <a:gd name="connsiteY1" fmla="*/ 1876406 h 1876406"/>
              <a:gd name="connsiteX2" fmla="*/ 0 w 12192007"/>
              <a:gd name="connsiteY2" fmla="*/ 1876406 h 1876406"/>
              <a:gd name="connsiteX3" fmla="*/ 0 w 12192007"/>
              <a:gd name="connsiteY3" fmla="*/ 384598 h 1876406"/>
              <a:gd name="connsiteX4" fmla="*/ 15733 w 12192007"/>
              <a:gd name="connsiteY4" fmla="*/ 335617 h 1876406"/>
              <a:gd name="connsiteX5" fmla="*/ 283312 w 12192007"/>
              <a:gd name="connsiteY5" fmla="*/ 164207 h 1876406"/>
              <a:gd name="connsiteX6" fmla="*/ 563312 w 12192007"/>
              <a:gd name="connsiteY6" fmla="*/ 164207 h 1876406"/>
              <a:gd name="connsiteX7" fmla="*/ 563317 w 12192007"/>
              <a:gd name="connsiteY7" fmla="*/ 164208 h 1876406"/>
              <a:gd name="connsiteX8" fmla="*/ 5617313 w 12192007"/>
              <a:gd name="connsiteY8" fmla="*/ 164208 h 1876406"/>
              <a:gd name="connsiteX9" fmla="*/ 5617319 w 12192007"/>
              <a:gd name="connsiteY9" fmla="*/ 164207 h 1876406"/>
              <a:gd name="connsiteX10" fmla="*/ 5897319 w 12192007"/>
              <a:gd name="connsiteY10" fmla="*/ 164207 h 1876406"/>
              <a:gd name="connsiteX11" fmla="*/ 5897324 w 12192007"/>
              <a:gd name="connsiteY11" fmla="*/ 164208 h 1876406"/>
              <a:gd name="connsiteX12" fmla="*/ 6167118 w 12192007"/>
              <a:gd name="connsiteY12" fmla="*/ 164208 h 1876406"/>
              <a:gd name="connsiteX13" fmla="*/ 6457506 w 12192007"/>
              <a:gd name="connsiteY13" fmla="*/ 164208 h 1876406"/>
              <a:gd name="connsiteX14" fmla="*/ 6531433 w 12192007"/>
              <a:gd name="connsiteY14" fmla="*/ 164208 h 1876406"/>
              <a:gd name="connsiteX15" fmla="*/ 11501125 w 12192007"/>
              <a:gd name="connsiteY15" fmla="*/ 164208 h 1876406"/>
              <a:gd name="connsiteX16" fmla="*/ 11791513 w 12192007"/>
              <a:gd name="connsiteY16" fmla="*/ 164208 h 1876406"/>
              <a:gd name="connsiteX17" fmla="*/ 12022095 w 12192007"/>
              <a:gd name="connsiteY17" fmla="*/ 164208 h 1876406"/>
              <a:gd name="connsiteX18" fmla="*/ 12192007 w 12192007"/>
              <a:gd name="connsiteY18" fmla="*/ 0 h 1876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2192007" h="1876406">
                <a:moveTo>
                  <a:pt x="12192007" y="0"/>
                </a:moveTo>
                <a:lnTo>
                  <a:pt x="12192007" y="1876406"/>
                </a:lnTo>
                <a:lnTo>
                  <a:pt x="0" y="1876406"/>
                </a:lnTo>
                <a:lnTo>
                  <a:pt x="0" y="384598"/>
                </a:lnTo>
                <a:lnTo>
                  <a:pt x="15733" y="335617"/>
                </a:lnTo>
                <a:cubicBezTo>
                  <a:pt x="59818" y="234887"/>
                  <a:pt x="163025" y="164207"/>
                  <a:pt x="283312" y="164207"/>
                </a:cubicBezTo>
                <a:lnTo>
                  <a:pt x="563312" y="164207"/>
                </a:lnTo>
                <a:lnTo>
                  <a:pt x="563317" y="164208"/>
                </a:lnTo>
                <a:lnTo>
                  <a:pt x="5617313" y="164208"/>
                </a:lnTo>
                <a:lnTo>
                  <a:pt x="5617319" y="164207"/>
                </a:lnTo>
                <a:lnTo>
                  <a:pt x="5897319" y="164207"/>
                </a:lnTo>
                <a:lnTo>
                  <a:pt x="5897324" y="164208"/>
                </a:lnTo>
                <a:lnTo>
                  <a:pt x="6167118" y="164208"/>
                </a:lnTo>
                <a:lnTo>
                  <a:pt x="6457506" y="164208"/>
                </a:lnTo>
                <a:lnTo>
                  <a:pt x="6531433" y="164208"/>
                </a:lnTo>
                <a:lnTo>
                  <a:pt x="11501125" y="164208"/>
                </a:lnTo>
                <a:lnTo>
                  <a:pt x="11791513" y="164208"/>
                </a:lnTo>
                <a:lnTo>
                  <a:pt x="12022095" y="164208"/>
                </a:lnTo>
                <a:cubicBezTo>
                  <a:pt x="12115935" y="164208"/>
                  <a:pt x="12192007" y="90690"/>
                  <a:pt x="12192007" y="0"/>
                </a:cubicBezTo>
                <a:close/>
              </a:path>
            </a:pathLst>
          </a:custGeom>
          <a:solidFill>
            <a:srgbClr val="E29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9" name="pole tekstowe 8"/>
          <p:cNvSpPr txBox="1"/>
          <p:nvPr/>
        </p:nvSpPr>
        <p:spPr>
          <a:xfrm>
            <a:off x="698821" y="1328762"/>
            <a:ext cx="5397179" cy="350841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ts val="2900"/>
              </a:lnSpc>
              <a:spcAft>
                <a:spcPts val="2400"/>
              </a:spcAft>
            </a:pPr>
            <a:r>
              <a:rPr lang="en-US" sz="2400" b="1" dirty="0" err="1">
                <a:solidFill>
                  <a:srgbClr val="3E3E3D"/>
                </a:solidFill>
              </a:rPr>
              <a:t>Nowoczesna</a:t>
            </a:r>
            <a:r>
              <a:rPr lang="en-US" sz="2400" b="1" dirty="0">
                <a:solidFill>
                  <a:srgbClr val="3E3E3D"/>
                </a:solidFill>
              </a:rPr>
              <a:t> </a:t>
            </a:r>
            <a:r>
              <a:rPr lang="en-US" sz="2400" b="1" dirty="0" err="1">
                <a:solidFill>
                  <a:srgbClr val="3E3E3D"/>
                </a:solidFill>
              </a:rPr>
              <a:t>uczelnia</a:t>
            </a:r>
            <a:endParaRPr lang="pl-PL" sz="2400" b="1" dirty="0">
              <a:solidFill>
                <a:srgbClr val="3E3E3D"/>
              </a:solidFill>
            </a:endParaRPr>
          </a:p>
          <a:p>
            <a:pPr>
              <a:lnSpc>
                <a:spcPts val="2100"/>
              </a:lnSpc>
            </a:pPr>
            <a:r>
              <a:rPr lang="pl-PL" sz="1400" dirty="0">
                <a:solidFill>
                  <a:srgbClr val="3E3E3D"/>
                </a:solidFill>
              </a:rPr>
              <a:t>Jest dostępnych wiele różnych wersji </a:t>
            </a:r>
            <a:r>
              <a:rPr lang="pl-PL" sz="1400" dirty="0" err="1">
                <a:solidFill>
                  <a:srgbClr val="3E3E3D"/>
                </a:solidFill>
              </a:rPr>
              <a:t>lorem</a:t>
            </a:r>
            <a:r>
              <a:rPr lang="pl-PL" sz="1400" dirty="0">
                <a:solidFill>
                  <a:srgbClr val="3E3E3D"/>
                </a:solidFill>
              </a:rPr>
              <a:t> </a:t>
            </a:r>
            <a:r>
              <a:rPr lang="pl-PL" sz="1400" dirty="0" err="1">
                <a:solidFill>
                  <a:srgbClr val="3E3E3D"/>
                </a:solidFill>
              </a:rPr>
              <a:t>ipsum</a:t>
            </a:r>
            <a:r>
              <a:rPr lang="pl-PL" sz="1400" dirty="0">
                <a:solidFill>
                  <a:srgbClr val="3E3E3D"/>
                </a:solidFill>
              </a:rPr>
              <a:t>, ale większość zmieni się pod wpływem przypadkowych słów. Używamy zawierającego ponad 200 łacińskich słów słownika, w kontekście wielu znanych sentencji, by wygenerować tekst wyglądający odpowiednio. To wszystko czyni „nasz” </a:t>
            </a:r>
            <a:r>
              <a:rPr lang="pl-PL" sz="1400" dirty="0" err="1">
                <a:solidFill>
                  <a:srgbClr val="3E3E3D"/>
                </a:solidFill>
              </a:rPr>
              <a:t>Lorem</a:t>
            </a:r>
            <a:r>
              <a:rPr lang="pl-PL" sz="1400" dirty="0">
                <a:solidFill>
                  <a:srgbClr val="3E3E3D"/>
                </a:solidFill>
              </a:rPr>
              <a:t> </a:t>
            </a:r>
            <a:r>
              <a:rPr lang="pl-PL" sz="1400" dirty="0" err="1">
                <a:solidFill>
                  <a:srgbClr val="3E3E3D"/>
                </a:solidFill>
              </a:rPr>
              <a:t>Ipsum</a:t>
            </a:r>
            <a:r>
              <a:rPr lang="pl-PL" sz="1400" dirty="0">
                <a:solidFill>
                  <a:srgbClr val="3E3E3D"/>
                </a:solidFill>
              </a:rPr>
              <a:t> wolnym od powtórzeń, humorystycznych wstawek czy niecharakterystycznych słów. Ogólnie znana teza głosi, iż użytkownika może rozpraszać zrozumiała zawartość strony, kiedy ten chce zobaczyć jej wygląd.</a:t>
            </a:r>
          </a:p>
        </p:txBody>
      </p:sp>
      <p:pic>
        <p:nvPicPr>
          <p:cNvPr id="8" name="Grafika 7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656218" y="371923"/>
            <a:ext cx="1129242" cy="1176293"/>
          </a:xfrm>
          <a:prstGeom prst="rect">
            <a:avLst/>
          </a:prstGeom>
        </p:spPr>
      </p:pic>
      <p:sp>
        <p:nvSpPr>
          <p:cNvPr id="4" name="pole tekstowe 3"/>
          <p:cNvSpPr txBox="1"/>
          <p:nvPr/>
        </p:nvSpPr>
        <p:spPr>
          <a:xfrm>
            <a:off x="671389" y="5386508"/>
            <a:ext cx="4991743" cy="110421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ts val="1600"/>
              </a:lnSpc>
            </a:pPr>
            <a:r>
              <a:rPr lang="pl-PL" sz="1100" dirty="0">
                <a:solidFill>
                  <a:schemeClr val="bg1"/>
                </a:solidFill>
              </a:rPr>
              <a:t>Krótkie wprowadzenie jest dostępnych wiele różnych wersji </a:t>
            </a:r>
            <a:r>
              <a:rPr lang="pl-PL" sz="1100" dirty="0" err="1">
                <a:solidFill>
                  <a:schemeClr val="bg1"/>
                </a:solidFill>
              </a:rPr>
              <a:t>lorem</a:t>
            </a:r>
            <a:r>
              <a:rPr lang="pl-PL" sz="1100" dirty="0">
                <a:solidFill>
                  <a:schemeClr val="bg1"/>
                </a:solidFill>
              </a:rPr>
              <a:t> </a:t>
            </a:r>
            <a:r>
              <a:rPr lang="pl-PL" sz="1100" dirty="0" err="1">
                <a:solidFill>
                  <a:schemeClr val="bg1"/>
                </a:solidFill>
              </a:rPr>
              <a:t>ipsum</a:t>
            </a:r>
            <a:r>
              <a:rPr lang="pl-PL" sz="1100" dirty="0">
                <a:solidFill>
                  <a:schemeClr val="bg1"/>
                </a:solidFill>
              </a:rPr>
              <a:t>, ale większość zmieni się pod wpływem przypadkowych słów. Używamy zawierającego ponad 200 łacińskich słów słownika, w kontekście wielu znanych sentencji. Ogólnie znana teza głosi, iż użytkownika może rozpraszać zrozumiała zawartość strony, kiedy ten chce zobaczyć sam jej wygląd. </a:t>
            </a:r>
          </a:p>
        </p:txBody>
      </p:sp>
      <p:sp>
        <p:nvSpPr>
          <p:cNvPr id="13" name="pole tekstowe 12"/>
          <p:cNvSpPr txBox="1"/>
          <p:nvPr/>
        </p:nvSpPr>
        <p:spPr>
          <a:xfrm>
            <a:off x="6660520" y="5386507"/>
            <a:ext cx="5248196" cy="110421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ts val="1600"/>
              </a:lnSpc>
            </a:pPr>
            <a:r>
              <a:rPr lang="pl-PL" sz="1100" dirty="0">
                <a:solidFill>
                  <a:schemeClr val="bg1"/>
                </a:solidFill>
              </a:rPr>
              <a:t>Ogólnie znana teza głosi, iż użytkownika może rozpraszać zrozumiała zawartość strony, kiedy ten chce zobaczyć sam jej wygląd. Jedną z mocnych stron używania </a:t>
            </a:r>
            <a:r>
              <a:rPr lang="pl-PL" sz="1100" dirty="0" err="1">
                <a:solidFill>
                  <a:schemeClr val="bg1"/>
                </a:solidFill>
              </a:rPr>
              <a:t>Lorem</a:t>
            </a:r>
            <a:r>
              <a:rPr lang="pl-PL" sz="1100" dirty="0">
                <a:solidFill>
                  <a:schemeClr val="bg1"/>
                </a:solidFill>
              </a:rPr>
              <a:t> </a:t>
            </a:r>
            <a:r>
              <a:rPr lang="pl-PL" sz="1100" dirty="0" err="1">
                <a:solidFill>
                  <a:schemeClr val="bg1"/>
                </a:solidFill>
              </a:rPr>
              <a:t>Ipsum</a:t>
            </a:r>
            <a:r>
              <a:rPr lang="pl-PL" sz="1100" dirty="0">
                <a:solidFill>
                  <a:schemeClr val="bg1"/>
                </a:solidFill>
              </a:rPr>
              <a:t> jest to, że ma wiele różnych „kombinacji” zdań, słów i akapitów. Krótkie wprowadzenie jest dostępnych wiele różnych wersji </a:t>
            </a:r>
            <a:r>
              <a:rPr lang="pl-PL" sz="1100" dirty="0" err="1">
                <a:solidFill>
                  <a:schemeClr val="bg1"/>
                </a:solidFill>
              </a:rPr>
              <a:t>lorem</a:t>
            </a:r>
            <a:r>
              <a:rPr lang="pl-PL" sz="1100" dirty="0">
                <a:solidFill>
                  <a:schemeClr val="bg1"/>
                </a:solidFill>
              </a:rPr>
              <a:t> </a:t>
            </a:r>
            <a:r>
              <a:rPr lang="pl-PL" sz="1100" dirty="0" err="1">
                <a:solidFill>
                  <a:schemeClr val="bg1"/>
                </a:solidFill>
              </a:rPr>
              <a:t>ipsum</a:t>
            </a:r>
            <a:r>
              <a:rPr lang="pl-PL" sz="1100" dirty="0">
                <a:solidFill>
                  <a:schemeClr val="bg1"/>
                </a:solidFill>
              </a:rPr>
              <a:t>, ale większość zmieni się pod wpływem przypadkowych słów. </a:t>
            </a:r>
          </a:p>
        </p:txBody>
      </p:sp>
      <p:sp>
        <p:nvSpPr>
          <p:cNvPr id="14" name="pole tekstowe 7"/>
          <p:cNvSpPr txBox="1"/>
          <p:nvPr/>
        </p:nvSpPr>
        <p:spPr>
          <a:xfrm>
            <a:off x="696433" y="292167"/>
            <a:ext cx="3735573" cy="30777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pl-PL" sz="1100" b="1" dirty="0">
                <a:solidFill>
                  <a:srgbClr val="E29C00"/>
                </a:solidFill>
              </a:rPr>
              <a:t>Tytuł rozdziału </a:t>
            </a:r>
            <a:r>
              <a:rPr lang="pl-PL" sz="1100" b="1">
                <a:solidFill>
                  <a:srgbClr val="E29C00"/>
                </a:solidFill>
              </a:rPr>
              <a:t>lub sekcji</a:t>
            </a:r>
            <a:endParaRPr lang="pl-PL" sz="1100" b="1" dirty="0">
              <a:solidFill>
                <a:srgbClr val="E29C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81424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58" t="2615" b="8243"/>
          <a:stretch/>
        </p:blipFill>
        <p:spPr>
          <a:xfrm>
            <a:off x="1852654" y="-4539"/>
            <a:ext cx="10339346" cy="6874565"/>
          </a:xfrm>
          <a:prstGeom prst="rect">
            <a:avLst/>
          </a:prstGeom>
        </p:spPr>
      </p:pic>
      <p:sp>
        <p:nvSpPr>
          <p:cNvPr id="8" name="Dowolny kształt: kształt 7"/>
          <p:cNvSpPr/>
          <p:nvPr/>
        </p:nvSpPr>
        <p:spPr>
          <a:xfrm>
            <a:off x="9774" y="0"/>
            <a:ext cx="6295888" cy="6858000"/>
          </a:xfrm>
          <a:custGeom>
            <a:avLst/>
            <a:gdLst>
              <a:gd name="connsiteX0" fmla="*/ 0 w 6295888"/>
              <a:gd name="connsiteY0" fmla="*/ 0 h 6858000"/>
              <a:gd name="connsiteX1" fmla="*/ 2917466 w 6295888"/>
              <a:gd name="connsiteY1" fmla="*/ 0 h 6858000"/>
              <a:gd name="connsiteX2" fmla="*/ 6295888 w 6295888"/>
              <a:gd name="connsiteY2" fmla="*/ 0 h 6858000"/>
              <a:gd name="connsiteX3" fmla="*/ 6246907 w 6295888"/>
              <a:gd name="connsiteY3" fmla="*/ 15733 h 6858000"/>
              <a:gd name="connsiteX4" fmla="*/ 6075497 w 6295888"/>
              <a:gd name="connsiteY4" fmla="*/ 283312 h 6858000"/>
              <a:gd name="connsiteX5" fmla="*/ 6075497 w 6295888"/>
              <a:gd name="connsiteY5" fmla="*/ 563312 h 6858000"/>
              <a:gd name="connsiteX6" fmla="*/ 6075498 w 6295888"/>
              <a:gd name="connsiteY6" fmla="*/ 563317 h 6858000"/>
              <a:gd name="connsiteX7" fmla="*/ 6075498 w 6295888"/>
              <a:gd name="connsiteY7" fmla="*/ 6167118 h 6858000"/>
              <a:gd name="connsiteX8" fmla="*/ 6075498 w 6295888"/>
              <a:gd name="connsiteY8" fmla="*/ 6457506 h 6858000"/>
              <a:gd name="connsiteX9" fmla="*/ 6075498 w 6295888"/>
              <a:gd name="connsiteY9" fmla="*/ 6688088 h 6858000"/>
              <a:gd name="connsiteX10" fmla="*/ 5911290 w 6295888"/>
              <a:gd name="connsiteY10" fmla="*/ 6858000 h 6858000"/>
              <a:gd name="connsiteX11" fmla="*/ 5690569 w 6295888"/>
              <a:gd name="connsiteY11" fmla="*/ 6858000 h 6858000"/>
              <a:gd name="connsiteX12" fmla="*/ 2683117 w 6295888"/>
              <a:gd name="connsiteY12" fmla="*/ 6858000 h 6858000"/>
              <a:gd name="connsiteX13" fmla="*/ 0 w 6295888"/>
              <a:gd name="connsiteY1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295888" h="6858000">
                <a:moveTo>
                  <a:pt x="0" y="0"/>
                </a:moveTo>
                <a:lnTo>
                  <a:pt x="2917466" y="0"/>
                </a:lnTo>
                <a:lnTo>
                  <a:pt x="6295888" y="0"/>
                </a:lnTo>
                <a:lnTo>
                  <a:pt x="6246907" y="15733"/>
                </a:lnTo>
                <a:cubicBezTo>
                  <a:pt x="6146177" y="59818"/>
                  <a:pt x="6075497" y="163025"/>
                  <a:pt x="6075497" y="283312"/>
                </a:cubicBezTo>
                <a:lnTo>
                  <a:pt x="6075497" y="563312"/>
                </a:lnTo>
                <a:lnTo>
                  <a:pt x="6075498" y="563317"/>
                </a:lnTo>
                <a:lnTo>
                  <a:pt x="6075498" y="6167118"/>
                </a:lnTo>
                <a:lnTo>
                  <a:pt x="6075498" y="6457506"/>
                </a:lnTo>
                <a:lnTo>
                  <a:pt x="6075498" y="6688088"/>
                </a:lnTo>
                <a:cubicBezTo>
                  <a:pt x="6075498" y="6781928"/>
                  <a:pt x="6001980" y="6858000"/>
                  <a:pt x="5911290" y="6858000"/>
                </a:cubicBezTo>
                <a:lnTo>
                  <a:pt x="5690569" y="6858000"/>
                </a:lnTo>
                <a:lnTo>
                  <a:pt x="268311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7" name="Grafika 6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664456" y="371923"/>
            <a:ext cx="1129242" cy="1176293"/>
          </a:xfrm>
          <a:prstGeom prst="rect">
            <a:avLst/>
          </a:prstGeom>
        </p:spPr>
      </p:pic>
      <p:sp>
        <p:nvSpPr>
          <p:cNvPr id="9" name="pole tekstowe 8"/>
          <p:cNvSpPr txBox="1"/>
          <p:nvPr/>
        </p:nvSpPr>
        <p:spPr>
          <a:xfrm>
            <a:off x="675537" y="1323880"/>
            <a:ext cx="4964362" cy="10605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pl-PL" sz="2400" b="1" dirty="0">
                <a:solidFill>
                  <a:srgbClr val="E29C00"/>
                </a:solidFill>
              </a:rPr>
              <a:t>01.  </a:t>
            </a:r>
            <a:r>
              <a:rPr lang="pl-PL" sz="2400" b="1" dirty="0">
                <a:solidFill>
                  <a:srgbClr val="3E3E3D"/>
                </a:solidFill>
              </a:rPr>
              <a:t>Rozdział pierwszy prezentacji</a:t>
            </a:r>
          </a:p>
        </p:txBody>
      </p:sp>
      <p:sp>
        <p:nvSpPr>
          <p:cNvPr id="10" name="pole tekstowe 9"/>
          <p:cNvSpPr txBox="1"/>
          <p:nvPr/>
        </p:nvSpPr>
        <p:spPr>
          <a:xfrm>
            <a:off x="3310513" y="3891837"/>
            <a:ext cx="7918564" cy="263770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ts val="2900"/>
              </a:lnSpc>
            </a:pPr>
            <a:r>
              <a:rPr lang="en-US" sz="2400" b="1" dirty="0">
                <a:solidFill>
                  <a:srgbClr val="E29C00"/>
                </a:solidFill>
              </a:rPr>
              <a:t>Lodz, the former textile industry empire, today is a city of modern technologies, a city of culture and grand events. ​It is a metropolis where a landscape of industrial architecture mixes with silhouettes of the 20th century office buildings, production halls, culture and sports buildings.</a:t>
            </a:r>
            <a:endParaRPr lang="pl-PL" sz="2400" b="1" dirty="0">
              <a:solidFill>
                <a:srgbClr val="E29C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38071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6" t="9610" r="2899" b="31949"/>
          <a:stretch/>
        </p:blipFill>
        <p:spPr>
          <a:xfrm>
            <a:off x="5886616" y="0"/>
            <a:ext cx="6305384" cy="6858000"/>
          </a:xfrm>
          <a:prstGeom prst="rect">
            <a:avLst/>
          </a:prstGeom>
        </p:spPr>
      </p:pic>
      <p:sp>
        <p:nvSpPr>
          <p:cNvPr id="10" name="Dowolny kształt: kształt 7"/>
          <p:cNvSpPr/>
          <p:nvPr/>
        </p:nvSpPr>
        <p:spPr>
          <a:xfrm>
            <a:off x="9774" y="0"/>
            <a:ext cx="6295888" cy="6858000"/>
          </a:xfrm>
          <a:custGeom>
            <a:avLst/>
            <a:gdLst>
              <a:gd name="connsiteX0" fmla="*/ 0 w 6295888"/>
              <a:gd name="connsiteY0" fmla="*/ 0 h 6858000"/>
              <a:gd name="connsiteX1" fmla="*/ 2917466 w 6295888"/>
              <a:gd name="connsiteY1" fmla="*/ 0 h 6858000"/>
              <a:gd name="connsiteX2" fmla="*/ 6295888 w 6295888"/>
              <a:gd name="connsiteY2" fmla="*/ 0 h 6858000"/>
              <a:gd name="connsiteX3" fmla="*/ 6246907 w 6295888"/>
              <a:gd name="connsiteY3" fmla="*/ 15733 h 6858000"/>
              <a:gd name="connsiteX4" fmla="*/ 6075497 w 6295888"/>
              <a:gd name="connsiteY4" fmla="*/ 283312 h 6858000"/>
              <a:gd name="connsiteX5" fmla="*/ 6075497 w 6295888"/>
              <a:gd name="connsiteY5" fmla="*/ 563312 h 6858000"/>
              <a:gd name="connsiteX6" fmla="*/ 6075498 w 6295888"/>
              <a:gd name="connsiteY6" fmla="*/ 563317 h 6858000"/>
              <a:gd name="connsiteX7" fmla="*/ 6075498 w 6295888"/>
              <a:gd name="connsiteY7" fmla="*/ 6167118 h 6858000"/>
              <a:gd name="connsiteX8" fmla="*/ 6075498 w 6295888"/>
              <a:gd name="connsiteY8" fmla="*/ 6457506 h 6858000"/>
              <a:gd name="connsiteX9" fmla="*/ 6075498 w 6295888"/>
              <a:gd name="connsiteY9" fmla="*/ 6688088 h 6858000"/>
              <a:gd name="connsiteX10" fmla="*/ 5911290 w 6295888"/>
              <a:gd name="connsiteY10" fmla="*/ 6858000 h 6858000"/>
              <a:gd name="connsiteX11" fmla="*/ 5690569 w 6295888"/>
              <a:gd name="connsiteY11" fmla="*/ 6858000 h 6858000"/>
              <a:gd name="connsiteX12" fmla="*/ 2683117 w 6295888"/>
              <a:gd name="connsiteY12" fmla="*/ 6858000 h 6858000"/>
              <a:gd name="connsiteX13" fmla="*/ 0 w 6295888"/>
              <a:gd name="connsiteY1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295888" h="6858000">
                <a:moveTo>
                  <a:pt x="0" y="0"/>
                </a:moveTo>
                <a:lnTo>
                  <a:pt x="2917466" y="0"/>
                </a:lnTo>
                <a:lnTo>
                  <a:pt x="6295888" y="0"/>
                </a:lnTo>
                <a:lnTo>
                  <a:pt x="6246907" y="15733"/>
                </a:lnTo>
                <a:cubicBezTo>
                  <a:pt x="6146177" y="59818"/>
                  <a:pt x="6075497" y="163025"/>
                  <a:pt x="6075497" y="283312"/>
                </a:cubicBezTo>
                <a:lnTo>
                  <a:pt x="6075497" y="563312"/>
                </a:lnTo>
                <a:lnTo>
                  <a:pt x="6075498" y="563317"/>
                </a:lnTo>
                <a:lnTo>
                  <a:pt x="6075498" y="6167118"/>
                </a:lnTo>
                <a:lnTo>
                  <a:pt x="6075498" y="6457506"/>
                </a:lnTo>
                <a:lnTo>
                  <a:pt x="6075498" y="6688088"/>
                </a:lnTo>
                <a:cubicBezTo>
                  <a:pt x="6075498" y="6781928"/>
                  <a:pt x="6001980" y="6858000"/>
                  <a:pt x="5911290" y="6858000"/>
                </a:cubicBezTo>
                <a:lnTo>
                  <a:pt x="5690569" y="6858000"/>
                </a:lnTo>
                <a:lnTo>
                  <a:pt x="268311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9" name="Grafika 18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656218" y="371923"/>
            <a:ext cx="1129242" cy="1176293"/>
          </a:xfrm>
          <a:prstGeom prst="rect">
            <a:avLst/>
          </a:prstGeom>
        </p:spPr>
      </p:pic>
      <p:sp>
        <p:nvSpPr>
          <p:cNvPr id="15" name="pole tekstowe 8"/>
          <p:cNvSpPr txBox="1"/>
          <p:nvPr/>
        </p:nvSpPr>
        <p:spPr>
          <a:xfrm>
            <a:off x="675537" y="1323880"/>
            <a:ext cx="4964362" cy="10605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pl-PL" sz="2400" b="1" dirty="0">
                <a:solidFill>
                  <a:srgbClr val="E29C00"/>
                </a:solidFill>
              </a:rPr>
              <a:t>02.  </a:t>
            </a:r>
            <a:r>
              <a:rPr lang="pl-PL" sz="2400" b="1" dirty="0">
                <a:solidFill>
                  <a:srgbClr val="3E3E3D"/>
                </a:solidFill>
              </a:rPr>
              <a:t>Rozdział drugi prezentacji</a:t>
            </a:r>
          </a:p>
        </p:txBody>
      </p:sp>
      <p:sp>
        <p:nvSpPr>
          <p:cNvPr id="16" name="pole tekstowe 9"/>
          <p:cNvSpPr txBox="1"/>
          <p:nvPr/>
        </p:nvSpPr>
        <p:spPr>
          <a:xfrm>
            <a:off x="689081" y="3877055"/>
            <a:ext cx="5413164" cy="99669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pl-PL" sz="2400" b="1" dirty="0">
                <a:solidFill>
                  <a:srgbClr val="E29C00"/>
                </a:solidFill>
              </a:rPr>
              <a:t>W wolności najważniejsza jest </a:t>
            </a:r>
          </a:p>
          <a:p>
            <a:r>
              <a:rPr lang="pl-PL" sz="2400" b="1" dirty="0">
                <a:solidFill>
                  <a:srgbClr val="E29C00"/>
                </a:solidFill>
              </a:rPr>
              <a:t>jej świadomość</a:t>
            </a:r>
          </a:p>
        </p:txBody>
      </p:sp>
      <p:sp>
        <p:nvSpPr>
          <p:cNvPr id="17" name="pole tekstowe 38"/>
          <p:cNvSpPr txBox="1"/>
          <p:nvPr/>
        </p:nvSpPr>
        <p:spPr>
          <a:xfrm>
            <a:off x="689081" y="4927174"/>
            <a:ext cx="2994491" cy="6258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ts val="2100"/>
              </a:lnSpc>
            </a:pPr>
            <a:r>
              <a:rPr lang="pl-PL" sz="1400" dirty="0">
                <a:solidFill>
                  <a:srgbClr val="E29C00"/>
                </a:solidFill>
              </a:rPr>
              <a:t>prof. Tadeusz Kotarbiński</a:t>
            </a:r>
          </a:p>
        </p:txBody>
      </p:sp>
      <p:sp>
        <p:nvSpPr>
          <p:cNvPr id="18" name="pole tekstowe 2"/>
          <p:cNvSpPr txBox="1"/>
          <p:nvPr/>
        </p:nvSpPr>
        <p:spPr>
          <a:xfrm>
            <a:off x="675537" y="2499831"/>
            <a:ext cx="2382050" cy="83099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pl-PL" sz="8000" b="1" dirty="0">
                <a:solidFill>
                  <a:srgbClr val="E29C00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„</a:t>
            </a:r>
          </a:p>
        </p:txBody>
      </p:sp>
    </p:spTree>
    <p:extLst>
      <p:ext uri="{BB962C8B-B14F-4D97-AF65-F5344CB8AC3E}">
        <p14:creationId xmlns:p14="http://schemas.microsoft.com/office/powerpoint/2010/main" val="41372905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D8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Dowolny kształt: kształt 10"/>
          <p:cNvSpPr/>
          <p:nvPr/>
        </p:nvSpPr>
        <p:spPr>
          <a:xfrm>
            <a:off x="-7" y="4981594"/>
            <a:ext cx="12192007" cy="1876406"/>
          </a:xfrm>
          <a:custGeom>
            <a:avLst/>
            <a:gdLst>
              <a:gd name="connsiteX0" fmla="*/ 12192007 w 12192007"/>
              <a:gd name="connsiteY0" fmla="*/ 0 h 1876406"/>
              <a:gd name="connsiteX1" fmla="*/ 12192007 w 12192007"/>
              <a:gd name="connsiteY1" fmla="*/ 1876406 h 1876406"/>
              <a:gd name="connsiteX2" fmla="*/ 0 w 12192007"/>
              <a:gd name="connsiteY2" fmla="*/ 1876406 h 1876406"/>
              <a:gd name="connsiteX3" fmla="*/ 0 w 12192007"/>
              <a:gd name="connsiteY3" fmla="*/ 384598 h 1876406"/>
              <a:gd name="connsiteX4" fmla="*/ 15733 w 12192007"/>
              <a:gd name="connsiteY4" fmla="*/ 335617 h 1876406"/>
              <a:gd name="connsiteX5" fmla="*/ 283312 w 12192007"/>
              <a:gd name="connsiteY5" fmla="*/ 164207 h 1876406"/>
              <a:gd name="connsiteX6" fmla="*/ 563312 w 12192007"/>
              <a:gd name="connsiteY6" fmla="*/ 164207 h 1876406"/>
              <a:gd name="connsiteX7" fmla="*/ 563317 w 12192007"/>
              <a:gd name="connsiteY7" fmla="*/ 164208 h 1876406"/>
              <a:gd name="connsiteX8" fmla="*/ 5617313 w 12192007"/>
              <a:gd name="connsiteY8" fmla="*/ 164208 h 1876406"/>
              <a:gd name="connsiteX9" fmla="*/ 5617319 w 12192007"/>
              <a:gd name="connsiteY9" fmla="*/ 164207 h 1876406"/>
              <a:gd name="connsiteX10" fmla="*/ 5897319 w 12192007"/>
              <a:gd name="connsiteY10" fmla="*/ 164207 h 1876406"/>
              <a:gd name="connsiteX11" fmla="*/ 5897324 w 12192007"/>
              <a:gd name="connsiteY11" fmla="*/ 164208 h 1876406"/>
              <a:gd name="connsiteX12" fmla="*/ 6167118 w 12192007"/>
              <a:gd name="connsiteY12" fmla="*/ 164208 h 1876406"/>
              <a:gd name="connsiteX13" fmla="*/ 6457506 w 12192007"/>
              <a:gd name="connsiteY13" fmla="*/ 164208 h 1876406"/>
              <a:gd name="connsiteX14" fmla="*/ 6531433 w 12192007"/>
              <a:gd name="connsiteY14" fmla="*/ 164208 h 1876406"/>
              <a:gd name="connsiteX15" fmla="*/ 11501125 w 12192007"/>
              <a:gd name="connsiteY15" fmla="*/ 164208 h 1876406"/>
              <a:gd name="connsiteX16" fmla="*/ 11791513 w 12192007"/>
              <a:gd name="connsiteY16" fmla="*/ 164208 h 1876406"/>
              <a:gd name="connsiteX17" fmla="*/ 12022095 w 12192007"/>
              <a:gd name="connsiteY17" fmla="*/ 164208 h 1876406"/>
              <a:gd name="connsiteX18" fmla="*/ 12192007 w 12192007"/>
              <a:gd name="connsiteY18" fmla="*/ 0 h 1876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2192007" h="1876406">
                <a:moveTo>
                  <a:pt x="12192007" y="0"/>
                </a:moveTo>
                <a:lnTo>
                  <a:pt x="12192007" y="1876406"/>
                </a:lnTo>
                <a:lnTo>
                  <a:pt x="0" y="1876406"/>
                </a:lnTo>
                <a:lnTo>
                  <a:pt x="0" y="384598"/>
                </a:lnTo>
                <a:lnTo>
                  <a:pt x="15733" y="335617"/>
                </a:lnTo>
                <a:cubicBezTo>
                  <a:pt x="59818" y="234887"/>
                  <a:pt x="163025" y="164207"/>
                  <a:pt x="283312" y="164207"/>
                </a:cubicBezTo>
                <a:lnTo>
                  <a:pt x="563312" y="164207"/>
                </a:lnTo>
                <a:lnTo>
                  <a:pt x="563317" y="164208"/>
                </a:lnTo>
                <a:lnTo>
                  <a:pt x="5617313" y="164208"/>
                </a:lnTo>
                <a:lnTo>
                  <a:pt x="5617319" y="164207"/>
                </a:lnTo>
                <a:lnTo>
                  <a:pt x="5897319" y="164207"/>
                </a:lnTo>
                <a:lnTo>
                  <a:pt x="5897324" y="164208"/>
                </a:lnTo>
                <a:lnTo>
                  <a:pt x="6167118" y="164208"/>
                </a:lnTo>
                <a:lnTo>
                  <a:pt x="6457506" y="164208"/>
                </a:lnTo>
                <a:lnTo>
                  <a:pt x="6531433" y="164208"/>
                </a:lnTo>
                <a:lnTo>
                  <a:pt x="11501125" y="164208"/>
                </a:lnTo>
                <a:lnTo>
                  <a:pt x="11791513" y="164208"/>
                </a:lnTo>
                <a:lnTo>
                  <a:pt x="12022095" y="164208"/>
                </a:lnTo>
                <a:cubicBezTo>
                  <a:pt x="12115935" y="164208"/>
                  <a:pt x="12192007" y="90690"/>
                  <a:pt x="12192007" y="0"/>
                </a:cubicBezTo>
                <a:close/>
              </a:path>
            </a:pathLst>
          </a:custGeom>
          <a:solidFill>
            <a:srgbClr val="E29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4" name="pole tekstowe 3"/>
          <p:cNvSpPr txBox="1"/>
          <p:nvPr/>
        </p:nvSpPr>
        <p:spPr>
          <a:xfrm>
            <a:off x="680535" y="5367690"/>
            <a:ext cx="11122308" cy="110421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ts val="1600"/>
              </a:lnSpc>
            </a:pPr>
            <a:r>
              <a:rPr lang="pl-PL" sz="1400" b="1" dirty="0">
                <a:solidFill>
                  <a:schemeClr val="bg1"/>
                </a:solidFill>
              </a:rPr>
              <a:t>Uwagi​. Drobny tekst. Opisy.</a:t>
            </a:r>
          </a:p>
          <a:p>
            <a:pPr>
              <a:lnSpc>
                <a:spcPts val="1600"/>
              </a:lnSpc>
            </a:pPr>
            <a:endParaRPr lang="pl-PL" sz="1100" dirty="0">
              <a:solidFill>
                <a:schemeClr val="bg1"/>
              </a:solidFill>
            </a:endParaRPr>
          </a:p>
          <a:p>
            <a:pPr>
              <a:lnSpc>
                <a:spcPts val="1600"/>
              </a:lnSpc>
            </a:pPr>
            <a:r>
              <a:rPr lang="pl-PL" sz="1100" dirty="0">
                <a:solidFill>
                  <a:schemeClr val="bg1"/>
                </a:solidFill>
              </a:rPr>
              <a:t>Jest dostępnych wiele różnych wersji </a:t>
            </a:r>
            <a:r>
              <a:rPr lang="pl-PL" sz="1100" dirty="0" err="1">
                <a:solidFill>
                  <a:schemeClr val="bg1"/>
                </a:solidFill>
              </a:rPr>
              <a:t>lorem</a:t>
            </a:r>
            <a:r>
              <a:rPr lang="pl-PL" sz="1100" dirty="0">
                <a:solidFill>
                  <a:schemeClr val="bg1"/>
                </a:solidFill>
              </a:rPr>
              <a:t> </a:t>
            </a:r>
            <a:r>
              <a:rPr lang="pl-PL" sz="1100" dirty="0" err="1">
                <a:solidFill>
                  <a:schemeClr val="bg1"/>
                </a:solidFill>
              </a:rPr>
              <a:t>ipsum</a:t>
            </a:r>
            <a:r>
              <a:rPr lang="pl-PL" sz="1100" dirty="0">
                <a:solidFill>
                  <a:schemeClr val="bg1"/>
                </a:solidFill>
              </a:rPr>
              <a:t>, ale większość zmieni się pod wpływem przypadkowych słów. Używamy zawierającego ponad 200 łacińskich słów słownika, w kontekście wielu znanych sentencji, by wygenerować tekst wyglądający odpowiednio. To wszystko czyni „nasz” </a:t>
            </a:r>
            <a:r>
              <a:rPr lang="pl-PL" sz="1100" dirty="0" err="1">
                <a:solidFill>
                  <a:schemeClr val="bg1"/>
                </a:solidFill>
              </a:rPr>
              <a:t>Lorem</a:t>
            </a:r>
            <a:r>
              <a:rPr lang="pl-PL" sz="1100" dirty="0">
                <a:solidFill>
                  <a:schemeClr val="bg1"/>
                </a:solidFill>
              </a:rPr>
              <a:t> </a:t>
            </a:r>
            <a:r>
              <a:rPr lang="pl-PL" sz="1100" dirty="0" err="1">
                <a:solidFill>
                  <a:schemeClr val="bg1"/>
                </a:solidFill>
              </a:rPr>
              <a:t>Ipsum</a:t>
            </a:r>
            <a:r>
              <a:rPr lang="pl-PL" sz="1100" dirty="0">
                <a:solidFill>
                  <a:schemeClr val="bg1"/>
                </a:solidFill>
              </a:rPr>
              <a:t> wolnym od powtórzeń, humorystycznych wstawek czy niecharakterystycznych słów. Ogólnie znana teza głosi, iż użytkownika może rozpraszać zrozumiała zawartość strony, kiedy ten chce zobaczyć sam jej wygląd. </a:t>
            </a:r>
          </a:p>
        </p:txBody>
      </p:sp>
      <p:pic>
        <p:nvPicPr>
          <p:cNvPr id="19" name="Grafika 18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29507" y="371923"/>
            <a:ext cx="764192" cy="796033"/>
          </a:xfrm>
          <a:prstGeom prst="rect">
            <a:avLst/>
          </a:prstGeom>
        </p:spPr>
      </p:pic>
      <p:sp>
        <p:nvSpPr>
          <p:cNvPr id="9" name="pole tekstowe 7"/>
          <p:cNvSpPr txBox="1"/>
          <p:nvPr/>
        </p:nvSpPr>
        <p:spPr>
          <a:xfrm>
            <a:off x="696433" y="292167"/>
            <a:ext cx="3735573" cy="30777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pl-PL" sz="1100" b="1" dirty="0">
                <a:solidFill>
                  <a:srgbClr val="E29C00"/>
                </a:solidFill>
              </a:rPr>
              <a:t>Tytuł rozdziału </a:t>
            </a:r>
            <a:r>
              <a:rPr lang="pl-PL" sz="1100" b="1">
                <a:solidFill>
                  <a:srgbClr val="E29C00"/>
                </a:solidFill>
              </a:rPr>
              <a:t>lub sekcji</a:t>
            </a:r>
            <a:endParaRPr lang="pl-PL" sz="1100" b="1" dirty="0">
              <a:solidFill>
                <a:srgbClr val="E29C00"/>
              </a:solidFill>
            </a:endParaRPr>
          </a:p>
        </p:txBody>
      </p:sp>
      <p:sp>
        <p:nvSpPr>
          <p:cNvPr id="11" name="pole tekstowe 18"/>
          <p:cNvSpPr txBox="1"/>
          <p:nvPr/>
        </p:nvSpPr>
        <p:spPr>
          <a:xfrm>
            <a:off x="696433" y="1323257"/>
            <a:ext cx="3820632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pl-PL" sz="2400" b="1" dirty="0">
                <a:solidFill>
                  <a:srgbClr val="E29C00"/>
                </a:solidFill>
              </a:rPr>
              <a:t>Tytuł sekcji. </a:t>
            </a:r>
          </a:p>
        </p:txBody>
      </p:sp>
      <p:sp>
        <p:nvSpPr>
          <p:cNvPr id="13" name="pole tekstowe 19"/>
          <p:cNvSpPr txBox="1"/>
          <p:nvPr/>
        </p:nvSpPr>
        <p:spPr>
          <a:xfrm>
            <a:off x="696433" y="2274038"/>
            <a:ext cx="7764661" cy="120032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ts val="2100"/>
              </a:lnSpc>
            </a:pPr>
            <a:r>
              <a:rPr lang="en-US" sz="1400" dirty="0">
                <a:solidFill>
                  <a:srgbClr val="3E3E3D"/>
                </a:solidFill>
              </a:rPr>
              <a:t>Lodz, the former textile industry empire, today is a city of modern technologies, a city of culture and grand events. ​It is a metropolis where a landscape of industrial architecture mixes with silhouettes of </a:t>
            </a:r>
          </a:p>
          <a:p>
            <a:pPr>
              <a:lnSpc>
                <a:spcPts val="2100"/>
              </a:lnSpc>
            </a:pPr>
            <a:r>
              <a:rPr lang="en-US" sz="1400" dirty="0">
                <a:solidFill>
                  <a:srgbClr val="3E3E3D"/>
                </a:solidFill>
              </a:rPr>
              <a:t>the 20th century office buildings, production halls, culture and sports buildings.</a:t>
            </a:r>
            <a:endParaRPr lang="pl-PL" sz="1400" dirty="0">
              <a:solidFill>
                <a:srgbClr val="3E3E3D"/>
              </a:solidFill>
            </a:endParaRPr>
          </a:p>
        </p:txBody>
      </p:sp>
      <p:sp>
        <p:nvSpPr>
          <p:cNvPr id="16" name="pole tekstowe 21"/>
          <p:cNvSpPr txBox="1"/>
          <p:nvPr/>
        </p:nvSpPr>
        <p:spPr>
          <a:xfrm>
            <a:off x="705293" y="3452622"/>
            <a:ext cx="8344456" cy="135421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3E3E3D"/>
                </a:solidFill>
              </a:rPr>
              <a:t>Lodz is situated 125 km away from Warsaw. ​</a:t>
            </a: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3E3E3D"/>
                </a:solidFill>
              </a:rPr>
              <a:t>Lodz is one of the largest cities in Poland (3rd place).​</a:t>
            </a: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3E3E3D"/>
                </a:solidFill>
              </a:rPr>
              <a:t>In 1423 King </a:t>
            </a:r>
            <a:r>
              <a:rPr lang="en-US" sz="1400" b="1" dirty="0" err="1">
                <a:solidFill>
                  <a:srgbClr val="3E3E3D"/>
                </a:solidFill>
              </a:rPr>
              <a:t>Władysław</a:t>
            </a:r>
            <a:r>
              <a:rPr lang="en-US" sz="1400" b="1" dirty="0">
                <a:solidFill>
                  <a:srgbClr val="3E3E3D"/>
                </a:solidFill>
              </a:rPr>
              <a:t> </a:t>
            </a:r>
            <a:r>
              <a:rPr lang="en-US" sz="1400" b="1" dirty="0" err="1">
                <a:solidFill>
                  <a:srgbClr val="3E3E3D"/>
                </a:solidFill>
              </a:rPr>
              <a:t>Jagiełło</a:t>
            </a:r>
            <a:r>
              <a:rPr lang="en-US" sz="1400" b="1" dirty="0">
                <a:solidFill>
                  <a:srgbClr val="3E3E3D"/>
                </a:solidFill>
              </a:rPr>
              <a:t> granted city rights ​to the village of </a:t>
            </a:r>
            <a:r>
              <a:rPr lang="en-US" sz="1400" b="1" dirty="0" err="1">
                <a:solidFill>
                  <a:srgbClr val="3E3E3D"/>
                </a:solidFill>
              </a:rPr>
              <a:t>Łódź</a:t>
            </a:r>
            <a:r>
              <a:rPr lang="en-US" sz="1400" b="1" dirty="0">
                <a:solidFill>
                  <a:srgbClr val="3E3E3D"/>
                </a:solidFill>
              </a:rPr>
              <a:t>.​</a:t>
            </a: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3E3E3D"/>
                </a:solidFill>
              </a:rPr>
              <a:t>The city's name translated literally means ”a boat”.</a:t>
            </a:r>
            <a:endParaRPr lang="pl-PL" sz="1400" b="1" dirty="0">
              <a:solidFill>
                <a:srgbClr val="3E3E3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66805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1" t="17178" r="2321" b="22339"/>
          <a:stretch/>
        </p:blipFill>
        <p:spPr>
          <a:xfrm>
            <a:off x="2759316" y="0"/>
            <a:ext cx="9432684" cy="6858000"/>
          </a:xfrm>
          <a:prstGeom prst="rect">
            <a:avLst/>
          </a:prstGeom>
        </p:spPr>
      </p:pic>
      <p:sp>
        <p:nvSpPr>
          <p:cNvPr id="12" name="Dowolny kształt: kształt 11"/>
          <p:cNvSpPr/>
          <p:nvPr/>
        </p:nvSpPr>
        <p:spPr>
          <a:xfrm>
            <a:off x="3176" y="-9144"/>
            <a:ext cx="3616457" cy="6867144"/>
          </a:xfrm>
          <a:custGeom>
            <a:avLst/>
            <a:gdLst>
              <a:gd name="connsiteX0" fmla="*/ 0 w 3278129"/>
              <a:gd name="connsiteY0" fmla="*/ 0 h 6858000"/>
              <a:gd name="connsiteX1" fmla="*/ 3278129 w 3278129"/>
              <a:gd name="connsiteY1" fmla="*/ 0 h 6858000"/>
              <a:gd name="connsiteX2" fmla="*/ 3229148 w 3278129"/>
              <a:gd name="connsiteY2" fmla="*/ 15733 h 6858000"/>
              <a:gd name="connsiteX3" fmla="*/ 3057738 w 3278129"/>
              <a:gd name="connsiteY3" fmla="*/ 283312 h 6858000"/>
              <a:gd name="connsiteX4" fmla="*/ 3057738 w 3278129"/>
              <a:gd name="connsiteY4" fmla="*/ 563312 h 6858000"/>
              <a:gd name="connsiteX5" fmla="*/ 3057739 w 3278129"/>
              <a:gd name="connsiteY5" fmla="*/ 563317 h 6858000"/>
              <a:gd name="connsiteX6" fmla="*/ 3057739 w 3278129"/>
              <a:gd name="connsiteY6" fmla="*/ 6167118 h 6858000"/>
              <a:gd name="connsiteX7" fmla="*/ 3057739 w 3278129"/>
              <a:gd name="connsiteY7" fmla="*/ 6457506 h 6858000"/>
              <a:gd name="connsiteX8" fmla="*/ 3057739 w 3278129"/>
              <a:gd name="connsiteY8" fmla="*/ 6688088 h 6858000"/>
              <a:gd name="connsiteX9" fmla="*/ 2893531 w 3278129"/>
              <a:gd name="connsiteY9" fmla="*/ 6858000 h 6858000"/>
              <a:gd name="connsiteX10" fmla="*/ 2672810 w 3278129"/>
              <a:gd name="connsiteY10" fmla="*/ 6858000 h 6858000"/>
              <a:gd name="connsiteX11" fmla="*/ 0 w 3278129"/>
              <a:gd name="connsiteY11" fmla="*/ 6858000 h 6858000"/>
              <a:gd name="connsiteX0" fmla="*/ 0 w 3616457"/>
              <a:gd name="connsiteY0" fmla="*/ 0 h 6867144"/>
              <a:gd name="connsiteX1" fmla="*/ 3616457 w 3616457"/>
              <a:gd name="connsiteY1" fmla="*/ 9144 h 6867144"/>
              <a:gd name="connsiteX2" fmla="*/ 3567476 w 3616457"/>
              <a:gd name="connsiteY2" fmla="*/ 24877 h 6867144"/>
              <a:gd name="connsiteX3" fmla="*/ 3396066 w 3616457"/>
              <a:gd name="connsiteY3" fmla="*/ 292456 h 6867144"/>
              <a:gd name="connsiteX4" fmla="*/ 3396066 w 3616457"/>
              <a:gd name="connsiteY4" fmla="*/ 572456 h 6867144"/>
              <a:gd name="connsiteX5" fmla="*/ 3396067 w 3616457"/>
              <a:gd name="connsiteY5" fmla="*/ 572461 h 6867144"/>
              <a:gd name="connsiteX6" fmla="*/ 3396067 w 3616457"/>
              <a:gd name="connsiteY6" fmla="*/ 6176262 h 6867144"/>
              <a:gd name="connsiteX7" fmla="*/ 3396067 w 3616457"/>
              <a:gd name="connsiteY7" fmla="*/ 6466650 h 6867144"/>
              <a:gd name="connsiteX8" fmla="*/ 3396067 w 3616457"/>
              <a:gd name="connsiteY8" fmla="*/ 6697232 h 6867144"/>
              <a:gd name="connsiteX9" fmla="*/ 3231859 w 3616457"/>
              <a:gd name="connsiteY9" fmla="*/ 6867144 h 6867144"/>
              <a:gd name="connsiteX10" fmla="*/ 3011138 w 3616457"/>
              <a:gd name="connsiteY10" fmla="*/ 6867144 h 6867144"/>
              <a:gd name="connsiteX11" fmla="*/ 338328 w 3616457"/>
              <a:gd name="connsiteY11" fmla="*/ 6867144 h 6867144"/>
              <a:gd name="connsiteX12" fmla="*/ 0 w 3616457"/>
              <a:gd name="connsiteY12" fmla="*/ 0 h 6867144"/>
              <a:gd name="connsiteX0" fmla="*/ 0 w 3616457"/>
              <a:gd name="connsiteY0" fmla="*/ 0 h 6867144"/>
              <a:gd name="connsiteX1" fmla="*/ 3616457 w 3616457"/>
              <a:gd name="connsiteY1" fmla="*/ 9144 h 6867144"/>
              <a:gd name="connsiteX2" fmla="*/ 3567476 w 3616457"/>
              <a:gd name="connsiteY2" fmla="*/ 24877 h 6867144"/>
              <a:gd name="connsiteX3" fmla="*/ 3396066 w 3616457"/>
              <a:gd name="connsiteY3" fmla="*/ 292456 h 6867144"/>
              <a:gd name="connsiteX4" fmla="*/ 3396066 w 3616457"/>
              <a:gd name="connsiteY4" fmla="*/ 572456 h 6867144"/>
              <a:gd name="connsiteX5" fmla="*/ 3396067 w 3616457"/>
              <a:gd name="connsiteY5" fmla="*/ 572461 h 6867144"/>
              <a:gd name="connsiteX6" fmla="*/ 3396067 w 3616457"/>
              <a:gd name="connsiteY6" fmla="*/ 6176262 h 6867144"/>
              <a:gd name="connsiteX7" fmla="*/ 3396067 w 3616457"/>
              <a:gd name="connsiteY7" fmla="*/ 6466650 h 6867144"/>
              <a:gd name="connsiteX8" fmla="*/ 3396067 w 3616457"/>
              <a:gd name="connsiteY8" fmla="*/ 6697232 h 6867144"/>
              <a:gd name="connsiteX9" fmla="*/ 3231859 w 3616457"/>
              <a:gd name="connsiteY9" fmla="*/ 6867144 h 6867144"/>
              <a:gd name="connsiteX10" fmla="*/ 3011138 w 3616457"/>
              <a:gd name="connsiteY10" fmla="*/ 6867144 h 6867144"/>
              <a:gd name="connsiteX11" fmla="*/ 0 w 3616457"/>
              <a:gd name="connsiteY11" fmla="*/ 6867144 h 6867144"/>
              <a:gd name="connsiteX12" fmla="*/ 0 w 3616457"/>
              <a:gd name="connsiteY12" fmla="*/ 0 h 6867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616457" h="6867144">
                <a:moveTo>
                  <a:pt x="0" y="0"/>
                </a:moveTo>
                <a:lnTo>
                  <a:pt x="3616457" y="9144"/>
                </a:lnTo>
                <a:lnTo>
                  <a:pt x="3567476" y="24877"/>
                </a:lnTo>
                <a:cubicBezTo>
                  <a:pt x="3466746" y="68962"/>
                  <a:pt x="3396066" y="172169"/>
                  <a:pt x="3396066" y="292456"/>
                </a:cubicBezTo>
                <a:lnTo>
                  <a:pt x="3396066" y="572456"/>
                </a:lnTo>
                <a:cubicBezTo>
                  <a:pt x="3396066" y="572458"/>
                  <a:pt x="3396067" y="572459"/>
                  <a:pt x="3396067" y="572461"/>
                </a:cubicBezTo>
                <a:lnTo>
                  <a:pt x="3396067" y="6176262"/>
                </a:lnTo>
                <a:lnTo>
                  <a:pt x="3396067" y="6466650"/>
                </a:lnTo>
                <a:lnTo>
                  <a:pt x="3396067" y="6697232"/>
                </a:lnTo>
                <a:cubicBezTo>
                  <a:pt x="3396067" y="6791072"/>
                  <a:pt x="3322549" y="6867144"/>
                  <a:pt x="3231859" y="6867144"/>
                </a:cubicBezTo>
                <a:lnTo>
                  <a:pt x="3011138" y="6867144"/>
                </a:lnTo>
                <a:lnTo>
                  <a:pt x="0" y="6867144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l-PL"/>
          </a:p>
        </p:txBody>
      </p:sp>
      <p:sp>
        <p:nvSpPr>
          <p:cNvPr id="10" name="pole tekstowe 9"/>
          <p:cNvSpPr txBox="1"/>
          <p:nvPr/>
        </p:nvSpPr>
        <p:spPr>
          <a:xfrm>
            <a:off x="693611" y="2064968"/>
            <a:ext cx="5393245" cy="190371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ts val="2900"/>
              </a:lnSpc>
              <a:spcAft>
                <a:spcPts val="2400"/>
              </a:spcAft>
            </a:pPr>
            <a:r>
              <a:rPr lang="pl-PL" sz="2400" b="1" dirty="0">
                <a:solidFill>
                  <a:srgbClr val="E29C00"/>
                </a:solidFill>
              </a:rPr>
              <a:t>Jest dostępnych wiele różnych wersji </a:t>
            </a:r>
            <a:r>
              <a:rPr lang="pl-PL" sz="2400" b="1" dirty="0" err="1">
                <a:solidFill>
                  <a:srgbClr val="E29C00"/>
                </a:solidFill>
              </a:rPr>
              <a:t>lorem</a:t>
            </a:r>
            <a:r>
              <a:rPr lang="pl-PL" sz="2400" b="1" dirty="0">
                <a:solidFill>
                  <a:srgbClr val="E29C00"/>
                </a:solidFill>
              </a:rPr>
              <a:t> </a:t>
            </a:r>
            <a:r>
              <a:rPr lang="pl-PL" sz="2400" b="1" dirty="0" err="1">
                <a:solidFill>
                  <a:srgbClr val="E29C00"/>
                </a:solidFill>
              </a:rPr>
              <a:t>ipsum</a:t>
            </a:r>
            <a:r>
              <a:rPr lang="pl-PL" sz="2400" b="1" dirty="0">
                <a:solidFill>
                  <a:srgbClr val="E29C00"/>
                </a:solidFill>
              </a:rPr>
              <a:t>, ale większość zmieniła się pod wpływem dodanego humoru.</a:t>
            </a:r>
          </a:p>
        </p:txBody>
      </p:sp>
      <p:pic>
        <p:nvPicPr>
          <p:cNvPr id="8" name="Grafika 18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656218" y="371923"/>
            <a:ext cx="1129242" cy="1176293"/>
          </a:xfrm>
          <a:prstGeom prst="rect">
            <a:avLst/>
          </a:prstGeom>
        </p:spPr>
      </p:pic>
      <p:sp>
        <p:nvSpPr>
          <p:cNvPr id="13" name="pole tekstowe 20"/>
          <p:cNvSpPr txBox="1"/>
          <p:nvPr/>
        </p:nvSpPr>
        <p:spPr>
          <a:xfrm>
            <a:off x="696433" y="6298782"/>
            <a:ext cx="5575006" cy="26935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pl-PL" sz="1100" b="1" dirty="0">
                <a:solidFill>
                  <a:srgbClr val="3E3E3D"/>
                </a:solidFill>
              </a:rPr>
              <a:t>Tytuł prezentacji w jednym wierszu</a:t>
            </a:r>
          </a:p>
        </p:txBody>
      </p:sp>
    </p:spTree>
    <p:extLst>
      <p:ext uri="{BB962C8B-B14F-4D97-AF65-F5344CB8AC3E}">
        <p14:creationId xmlns:p14="http://schemas.microsoft.com/office/powerpoint/2010/main" val="23629980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ole tekstowe 8"/>
          <p:cNvSpPr txBox="1"/>
          <p:nvPr/>
        </p:nvSpPr>
        <p:spPr>
          <a:xfrm>
            <a:off x="687289" y="1327737"/>
            <a:ext cx="3749749" cy="388857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ts val="2900"/>
              </a:lnSpc>
              <a:spcAft>
                <a:spcPts val="2400"/>
              </a:spcAft>
            </a:pPr>
            <a:r>
              <a:rPr lang="pl-PL" sz="2400" b="1" dirty="0">
                <a:solidFill>
                  <a:srgbClr val="3E3E3D"/>
                </a:solidFill>
              </a:rPr>
              <a:t>Przedstawiamy odświeżony szablon prezentacji dla Uniwersytetu Łódzkiego, zgodny z nową identyfikacją wizualną uczelni. </a:t>
            </a:r>
          </a:p>
          <a:p>
            <a:pPr>
              <a:lnSpc>
                <a:spcPts val="2000"/>
              </a:lnSpc>
            </a:pPr>
            <a:r>
              <a:rPr lang="pl-PL" sz="1400" dirty="0">
                <a:solidFill>
                  <a:srgbClr val="3E3E3D"/>
                </a:solidFill>
              </a:rPr>
              <a:t>Zawiera on kilkanaście przykładowych wzorów slajdów, które można modyfikować </a:t>
            </a:r>
            <a:br>
              <a:rPr lang="pl-PL" sz="1400" dirty="0">
                <a:solidFill>
                  <a:srgbClr val="3E3E3D"/>
                </a:solidFill>
              </a:rPr>
            </a:br>
            <a:r>
              <a:rPr lang="pl-PL" sz="1400" dirty="0">
                <a:solidFill>
                  <a:srgbClr val="3E3E3D"/>
                </a:solidFill>
              </a:rPr>
              <a:t>i dopasowywać do potrzeb danej prezentacji. Rekomendujemy zachowanie kolorystyki:</a:t>
            </a:r>
          </a:p>
        </p:txBody>
      </p:sp>
      <p:sp>
        <p:nvSpPr>
          <p:cNvPr id="4" name="pole tekstowe 3"/>
          <p:cNvSpPr txBox="1"/>
          <p:nvPr/>
        </p:nvSpPr>
        <p:spPr>
          <a:xfrm>
            <a:off x="120130" y="6138469"/>
            <a:ext cx="576303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pl-PL" sz="2400" dirty="0">
                <a:solidFill>
                  <a:schemeClr val="bg1"/>
                </a:solidFill>
              </a:rPr>
              <a:t>11</a:t>
            </a:r>
          </a:p>
        </p:txBody>
      </p:sp>
      <p:pic>
        <p:nvPicPr>
          <p:cNvPr id="13" name="Grafika 12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21269" y="371923"/>
            <a:ext cx="764192" cy="796033"/>
          </a:xfrm>
          <a:prstGeom prst="rect">
            <a:avLst/>
          </a:prstGeom>
        </p:spPr>
      </p:pic>
      <p:sp>
        <p:nvSpPr>
          <p:cNvPr id="10" name="pole tekstowe 7"/>
          <p:cNvSpPr txBox="1"/>
          <p:nvPr/>
        </p:nvSpPr>
        <p:spPr>
          <a:xfrm>
            <a:off x="696433" y="292167"/>
            <a:ext cx="3735573" cy="30777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pl-PL" sz="1100" b="1" dirty="0">
                <a:solidFill>
                  <a:srgbClr val="E29C00"/>
                </a:solidFill>
              </a:rPr>
              <a:t>Wstęp</a:t>
            </a:r>
          </a:p>
        </p:txBody>
      </p:sp>
      <p:pic>
        <p:nvPicPr>
          <p:cNvPr id="11" name="Grafika 10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413668" y="1471800"/>
            <a:ext cx="2742364" cy="3414334"/>
          </a:xfrm>
          <a:prstGeom prst="rect">
            <a:avLst/>
          </a:prstGeom>
        </p:spPr>
      </p:pic>
      <p:pic>
        <p:nvPicPr>
          <p:cNvPr id="12" name="Grafika 11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81554" y="5667845"/>
            <a:ext cx="1601346" cy="702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1651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Tabela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1694970"/>
              </p:ext>
            </p:extLst>
          </p:nvPr>
        </p:nvGraphicFramePr>
        <p:xfrm>
          <a:off x="768314" y="836712"/>
          <a:ext cx="9289030" cy="565822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822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939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8155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7237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2293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9573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1989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152126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519382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l-PL" sz="1400" b="1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Wydział</a:t>
                      </a:r>
                      <a:endParaRPr lang="pl-PL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887" marR="3887" marT="3887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9C0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pl-PL" sz="800" b="1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Wartość 1</a:t>
                      </a:r>
                      <a:endParaRPr lang="pl-PL" sz="8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887" marR="3887" marT="3887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9C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1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Wartość %</a:t>
                      </a:r>
                      <a:endParaRPr lang="pl-PL" sz="8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887" marR="3887" marT="3887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9C0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pl-PL" sz="800" b="1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Wartość 2</a:t>
                      </a:r>
                      <a:endParaRPr lang="pl-PL" sz="8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887" marR="3887" marT="3887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9C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1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Wartość %</a:t>
                      </a:r>
                      <a:endParaRPr lang="pl-PL" sz="8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887" marR="3887" marT="3887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9C0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pl-PL" sz="800" b="1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Wartość 3</a:t>
                      </a:r>
                      <a:endParaRPr lang="pl-PL" sz="8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887" marR="3887" marT="3887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9C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Wartość</a:t>
                      </a:r>
                      <a:r>
                        <a:rPr lang="pl-PL" sz="800" b="1" i="0" u="none" strike="noStrike" baseline="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%</a:t>
                      </a:r>
                      <a:endParaRPr lang="pl-PL" sz="8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887" marR="3887" marT="3887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9C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2844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1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2015/2016</a:t>
                      </a:r>
                      <a:endParaRPr lang="pl-PL" sz="9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887" marR="3887" marT="3887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9C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1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2014/2015</a:t>
                      </a:r>
                      <a:endParaRPr lang="pl-PL" sz="9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887" marR="3887" marT="3887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9C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%</a:t>
                      </a:r>
                      <a:endParaRPr lang="pl-PL" sz="1200" b="1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887" marR="3887" marT="3887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9C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1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2015/2016</a:t>
                      </a:r>
                      <a:endParaRPr lang="pl-PL" sz="9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887" marR="3887" marT="3887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9C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1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2014/2015</a:t>
                      </a:r>
                      <a:endParaRPr lang="pl-PL" sz="9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887" marR="3887" marT="3887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9C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%</a:t>
                      </a:r>
                      <a:endParaRPr lang="pl-PL" sz="12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887" marR="3887" marT="3887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9C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1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2015/2016</a:t>
                      </a:r>
                      <a:endParaRPr lang="pl-PL" sz="9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887" marR="3887" marT="3887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9C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1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2014/2015</a:t>
                      </a:r>
                      <a:endParaRPr lang="pl-PL" sz="9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887" marR="3887" marT="3887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9C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%</a:t>
                      </a:r>
                      <a:endParaRPr lang="pl-PL" sz="12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887" marR="3887" marT="3887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9C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880" b="1" i="0" u="none" strike="noStrike" dirty="0">
                          <a:solidFill>
                            <a:srgbClr val="3E3E3D"/>
                          </a:solidFill>
                          <a:effectLst/>
                          <a:latin typeface="Calibri" panose="020F0502020204030204" pitchFamily="34" charset="0"/>
                        </a:rPr>
                        <a:t>Biologii i Ochrony Środowiska</a:t>
                      </a:r>
                    </a:p>
                  </a:txBody>
                  <a:tcPr marL="85725" marR="9525" marT="7920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900" b="0" i="0" u="none" strike="noStrike" dirty="0">
                          <a:solidFill>
                            <a:srgbClr val="3E3E3D"/>
                          </a:solidFill>
                          <a:effectLst/>
                          <a:latin typeface="Calibri" panose="020F0502020204030204" pitchFamily="34" charset="0"/>
                        </a:rPr>
                        <a:t>xxx</a:t>
                      </a:r>
                    </a:p>
                  </a:txBody>
                  <a:tcPr marL="9525" marR="9525" marT="7920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pl-PL" dirty="0"/>
                    </a:p>
                  </a:txBody>
                  <a:tcPr marL="9525" marR="9525" marT="7920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900" b="0" i="0" u="none" strike="noStrike" dirty="0">
                          <a:solidFill>
                            <a:srgbClr val="3E3E3D"/>
                          </a:solidFill>
                          <a:effectLst/>
                          <a:latin typeface="Calibri" panose="020F0502020204030204" pitchFamily="34" charset="0"/>
                        </a:rPr>
                        <a:t>-3,1%</a:t>
                      </a:r>
                    </a:p>
                  </a:txBody>
                  <a:tcPr marL="9525" marR="9525" marT="7920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900" b="0" i="0" u="none" strike="noStrike" dirty="0">
                          <a:solidFill>
                            <a:srgbClr val="3E3E3D"/>
                          </a:solidFill>
                          <a:effectLst/>
                          <a:latin typeface="Calibri" panose="020F0502020204030204" pitchFamily="34" charset="0"/>
                        </a:rPr>
                        <a:t>xx</a:t>
                      </a:r>
                    </a:p>
                  </a:txBody>
                  <a:tcPr marL="9525" marR="9525" marT="7920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900" b="0" i="0" u="none" strike="noStrike" dirty="0">
                          <a:solidFill>
                            <a:srgbClr val="3E3E3D"/>
                          </a:solidFill>
                          <a:effectLst/>
                          <a:latin typeface="Calibri" panose="020F0502020204030204" pitchFamily="34" charset="0"/>
                        </a:rPr>
                        <a:t>xx</a:t>
                      </a:r>
                    </a:p>
                  </a:txBody>
                  <a:tcPr marL="9525" marR="9525" marT="7920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900" b="0" i="0" u="none" strike="noStrike">
                          <a:solidFill>
                            <a:srgbClr val="3E3E3D"/>
                          </a:solidFill>
                          <a:effectLst/>
                          <a:latin typeface="Calibri" panose="020F0502020204030204" pitchFamily="34" charset="0"/>
                        </a:rPr>
                        <a:t>24,3%</a:t>
                      </a:r>
                    </a:p>
                  </a:txBody>
                  <a:tcPr marL="9525" marR="9525" marT="7920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900" b="0" i="0" u="none" strike="noStrike" dirty="0">
                          <a:solidFill>
                            <a:srgbClr val="3E3E3D"/>
                          </a:solidFill>
                          <a:effectLst/>
                          <a:latin typeface="Calibri" panose="020F0502020204030204" pitchFamily="34" charset="0"/>
                        </a:rPr>
                        <a:t>xx</a:t>
                      </a:r>
                    </a:p>
                  </a:txBody>
                  <a:tcPr marL="9525" marR="9525" marT="7920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900" b="0" i="0" u="none" strike="noStrike" dirty="0" err="1">
                          <a:solidFill>
                            <a:srgbClr val="3E3E3D"/>
                          </a:solidFill>
                          <a:effectLst/>
                          <a:latin typeface="Calibri" panose="020F0502020204030204" pitchFamily="34" charset="0"/>
                        </a:rPr>
                        <a:t>bb</a:t>
                      </a:r>
                      <a:endParaRPr lang="pl-PL" sz="900" b="0" i="0" u="none" strike="noStrike" dirty="0">
                        <a:solidFill>
                          <a:srgbClr val="3E3E3D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7920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900" b="0" i="0" u="none" strike="noStrike">
                          <a:solidFill>
                            <a:srgbClr val="3E3E3D"/>
                          </a:solidFill>
                          <a:effectLst/>
                          <a:latin typeface="Calibri" panose="020F0502020204030204" pitchFamily="34" charset="0"/>
                        </a:rPr>
                        <a:t>-1,6%</a:t>
                      </a:r>
                    </a:p>
                  </a:txBody>
                  <a:tcPr marL="9525" marR="9525" marT="7920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6000"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880" b="1" i="0" u="none" strike="noStrike">
                          <a:solidFill>
                            <a:srgbClr val="3E3E3D"/>
                          </a:solidFill>
                          <a:effectLst/>
                          <a:latin typeface="Calibri" panose="020F0502020204030204" pitchFamily="34" charset="0"/>
                        </a:rPr>
                        <a:t>Chemii</a:t>
                      </a:r>
                    </a:p>
                  </a:txBody>
                  <a:tcPr marL="857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900" b="0" i="0" u="none" strike="noStrike" dirty="0">
                          <a:solidFill>
                            <a:srgbClr val="3E3E3D"/>
                          </a:solidFill>
                          <a:effectLst/>
                          <a:latin typeface="Calibri" panose="020F0502020204030204" pitchFamily="34" charset="0"/>
                        </a:rPr>
                        <a:t>xxx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pl-PL"/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900" b="0" i="0" u="none" strike="noStrike">
                          <a:solidFill>
                            <a:srgbClr val="3E3E3D"/>
                          </a:solidFill>
                          <a:effectLst/>
                          <a:latin typeface="Calibri" panose="020F0502020204030204" pitchFamily="34" charset="0"/>
                        </a:rPr>
                        <a:t>-3,2%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900" b="0" i="0" u="none" strike="noStrike" dirty="0" err="1">
                          <a:solidFill>
                            <a:srgbClr val="3E3E3D"/>
                          </a:solidFill>
                          <a:effectLst/>
                          <a:latin typeface="Calibri" panose="020F0502020204030204" pitchFamily="34" charset="0"/>
                        </a:rPr>
                        <a:t>yy</a:t>
                      </a:r>
                      <a:endParaRPr lang="pl-PL" sz="900" b="0" i="0" u="none" strike="noStrike" dirty="0">
                        <a:solidFill>
                          <a:srgbClr val="3E3E3D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900" b="0" i="0" u="none" strike="noStrike" dirty="0" err="1">
                          <a:solidFill>
                            <a:srgbClr val="3E3E3D"/>
                          </a:solidFill>
                          <a:effectLst/>
                          <a:latin typeface="Calibri" panose="020F0502020204030204" pitchFamily="34" charset="0"/>
                        </a:rPr>
                        <a:t>yy</a:t>
                      </a:r>
                      <a:endParaRPr lang="pl-PL" sz="900" b="0" i="0" u="none" strike="noStrike" dirty="0">
                        <a:solidFill>
                          <a:srgbClr val="3E3E3D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900" b="0" i="0" u="none" strike="noStrike">
                          <a:solidFill>
                            <a:srgbClr val="3E3E3D"/>
                          </a:solidFill>
                          <a:effectLst/>
                          <a:latin typeface="Calibri" panose="020F0502020204030204" pitchFamily="34" charset="0"/>
                        </a:rPr>
                        <a:t>-46,9%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900" b="0" i="0" u="none" strike="noStrike" dirty="0">
                          <a:solidFill>
                            <a:srgbClr val="3E3E3D"/>
                          </a:solidFill>
                          <a:effectLst/>
                          <a:latin typeface="Calibri" panose="020F0502020204030204" pitchFamily="34" charset="0"/>
                        </a:rPr>
                        <a:t>aa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900" b="0" i="0" u="none" strike="noStrike" dirty="0" err="1">
                          <a:solidFill>
                            <a:srgbClr val="3E3E3D"/>
                          </a:solidFill>
                          <a:effectLst/>
                          <a:latin typeface="Calibri" panose="020F0502020204030204" pitchFamily="34" charset="0"/>
                        </a:rPr>
                        <a:t>yy</a:t>
                      </a:r>
                      <a:endParaRPr lang="pl-PL" sz="900" b="0" i="0" u="none" strike="noStrike" dirty="0">
                        <a:solidFill>
                          <a:srgbClr val="3E3E3D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pl-PL" dirty="0"/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6000"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880" b="1" i="0" u="none" strike="noStrike">
                          <a:solidFill>
                            <a:srgbClr val="3E3E3D"/>
                          </a:solidFill>
                          <a:effectLst/>
                          <a:latin typeface="Calibri" panose="020F0502020204030204" pitchFamily="34" charset="0"/>
                        </a:rPr>
                        <a:t>Ekonomiczno-Socjologiczny</a:t>
                      </a:r>
                    </a:p>
                  </a:txBody>
                  <a:tcPr marL="857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900" b="0" i="0" u="none" strike="noStrike">
                          <a:solidFill>
                            <a:srgbClr val="3E3E3D"/>
                          </a:solidFill>
                          <a:effectLst/>
                          <a:latin typeface="Calibri" panose="020F0502020204030204" pitchFamily="34" charset="0"/>
                        </a:rPr>
                        <a:t>393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pl-PL"/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pl-PL" dirty="0"/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pl-PL"/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pl-PL"/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pl-PL"/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pl-PL"/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pl-PL"/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pl-PL"/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6000"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880" b="1" i="0" u="none" strike="noStrike">
                          <a:solidFill>
                            <a:srgbClr val="3E3E3D"/>
                          </a:solidFill>
                          <a:effectLst/>
                          <a:latin typeface="Calibri" panose="020F0502020204030204" pitchFamily="34" charset="0"/>
                        </a:rPr>
                        <a:t>Filologiczny</a:t>
                      </a:r>
                    </a:p>
                  </a:txBody>
                  <a:tcPr marL="857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900" b="0" i="0" u="none" strike="noStrike">
                          <a:solidFill>
                            <a:srgbClr val="3E3E3D"/>
                          </a:solidFill>
                          <a:effectLst/>
                          <a:latin typeface="Calibri" panose="020F0502020204030204" pitchFamily="34" charset="0"/>
                        </a:rPr>
                        <a:t>362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pl-PL"/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pl-PL"/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pl-PL"/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pl-PL"/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pl-PL"/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pl-PL"/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pl-PL"/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pl-PL"/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6000"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880" b="1" i="0" u="none" strike="noStrike">
                          <a:solidFill>
                            <a:srgbClr val="3E3E3D"/>
                          </a:solidFill>
                          <a:effectLst/>
                          <a:latin typeface="Calibri" panose="020F0502020204030204" pitchFamily="34" charset="0"/>
                        </a:rPr>
                        <a:t>Filozoficzno-Historyczny</a:t>
                      </a:r>
                    </a:p>
                  </a:txBody>
                  <a:tcPr marL="857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 dirty="0"/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pl-PL"/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pl-PL"/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pl-PL"/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pl-PL"/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pl-PL"/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pl-PL"/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pl-PL"/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pl-PL"/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6000"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880" b="1" i="0" u="none" strike="noStrike">
                          <a:solidFill>
                            <a:srgbClr val="3E3E3D"/>
                          </a:solidFill>
                          <a:effectLst/>
                          <a:latin typeface="Calibri" panose="020F0502020204030204" pitchFamily="34" charset="0"/>
                        </a:rPr>
                        <a:t>Fizyki i Informatyki Stosowanej</a:t>
                      </a:r>
                    </a:p>
                  </a:txBody>
                  <a:tcPr marL="857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/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pl-PL"/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pl-PL"/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pl-PL"/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pl-PL"/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pl-PL" dirty="0"/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pl-PL"/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pl-PL"/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pl-PL"/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6000"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880" b="1" i="0" u="none" strike="noStrike">
                          <a:solidFill>
                            <a:srgbClr val="3E3E3D"/>
                          </a:solidFill>
                          <a:effectLst/>
                          <a:latin typeface="Calibri" panose="020F0502020204030204" pitchFamily="34" charset="0"/>
                        </a:rPr>
                        <a:t>Matematyki i Informatyki</a:t>
                      </a:r>
                    </a:p>
                  </a:txBody>
                  <a:tcPr marL="857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/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pl-PL" dirty="0"/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pl-PL"/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pl-PL"/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pl-PL"/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pl-PL"/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pl-PL"/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pl-PL"/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pl-PL"/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06000"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880" b="1" i="0" u="none" strike="noStrike">
                          <a:solidFill>
                            <a:srgbClr val="3E3E3D"/>
                          </a:solidFill>
                          <a:effectLst/>
                          <a:latin typeface="Calibri" panose="020F0502020204030204" pitchFamily="34" charset="0"/>
                        </a:rPr>
                        <a:t>Nauk Geograficznych</a:t>
                      </a:r>
                    </a:p>
                  </a:txBody>
                  <a:tcPr marL="857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/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pl-PL" dirty="0"/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pl-PL"/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pl-PL"/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pl-PL"/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pl-PL"/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pl-PL"/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pl-PL"/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pl-PL"/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06000"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880" b="1" i="0" u="none" strike="noStrike">
                          <a:solidFill>
                            <a:srgbClr val="3E3E3D"/>
                          </a:solidFill>
                          <a:effectLst/>
                          <a:latin typeface="Calibri" panose="020F0502020204030204" pitchFamily="34" charset="0"/>
                        </a:rPr>
                        <a:t>Nauk o Wychowaniu</a:t>
                      </a:r>
                    </a:p>
                  </a:txBody>
                  <a:tcPr marL="857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/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pl-PL" dirty="0"/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pl-PL"/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pl-PL"/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pl-PL"/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pl-PL" dirty="0"/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pl-PL"/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pl-PL"/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pl-PL"/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06000"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880" b="1" i="0" u="none" strike="noStrike">
                          <a:solidFill>
                            <a:srgbClr val="3E3E3D"/>
                          </a:solidFill>
                          <a:effectLst/>
                          <a:latin typeface="Calibri" panose="020F0502020204030204" pitchFamily="34" charset="0"/>
                        </a:rPr>
                        <a:t>Prawa i Administracji</a:t>
                      </a:r>
                    </a:p>
                  </a:txBody>
                  <a:tcPr marL="857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/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pl-PL" dirty="0"/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pl-PL"/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pl-PL"/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pl-PL"/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pl-PL"/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pl-PL"/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pl-PL"/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pl-PL"/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468000">
                <a:tc>
                  <a:txBody>
                    <a:bodyPr/>
                    <a:lstStyle/>
                    <a:p>
                      <a:pPr algn="l" rtl="0" fontAlgn="ctr">
                        <a:lnSpc>
                          <a:spcPts val="1200"/>
                        </a:lnSpc>
                      </a:pPr>
                      <a:r>
                        <a:rPr lang="pl-PL" sz="880" b="1" i="0" u="none" strike="noStrike">
                          <a:solidFill>
                            <a:srgbClr val="3E3E3D"/>
                          </a:solidFill>
                          <a:effectLst/>
                          <a:latin typeface="Calibri" panose="020F0502020204030204" pitchFamily="34" charset="0"/>
                        </a:rPr>
                        <a:t>Studiów Międzynarodowych </a:t>
                      </a:r>
                      <a:br>
                        <a:rPr lang="pl-PL" sz="880" b="1" i="0" u="none" strike="noStrike">
                          <a:solidFill>
                            <a:srgbClr val="3E3E3D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pl-PL" sz="880" b="1" i="0" u="none" strike="noStrike">
                          <a:solidFill>
                            <a:srgbClr val="3E3E3D"/>
                          </a:solidFill>
                          <a:effectLst/>
                          <a:latin typeface="Calibri" panose="020F0502020204030204" pitchFamily="34" charset="0"/>
                        </a:rPr>
                        <a:t>i Politologicznych</a:t>
                      </a:r>
                    </a:p>
                  </a:txBody>
                  <a:tcPr marL="85725" marR="9525" marT="0" marB="54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/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pl-PL"/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pl-PL"/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pl-PL"/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pl-PL"/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pl-PL"/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pl-PL" dirty="0"/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pl-PL"/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pl-PL"/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06000"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880" b="1" i="0" u="none" strike="noStrike">
                          <a:solidFill>
                            <a:srgbClr val="3E3E3D"/>
                          </a:solidFill>
                          <a:effectLst/>
                          <a:latin typeface="Calibri" panose="020F0502020204030204" pitchFamily="34" charset="0"/>
                        </a:rPr>
                        <a:t>Zarządzania</a:t>
                      </a:r>
                    </a:p>
                  </a:txBody>
                  <a:tcPr marL="857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/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pl-PL" dirty="0"/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pl-PL"/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pl-PL"/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pl-PL"/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pl-PL"/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pl-PL" dirty="0"/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pl-PL" dirty="0"/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pl-PL"/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marL="108000" lvl="1" algn="l" fontAlgn="ctr"/>
                      <a:r>
                        <a:rPr lang="pl-PL" sz="880" b="1" u="none" strike="noStrike">
                          <a:solidFill>
                            <a:srgbClr val="3E3E3D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Filia w Tomaszowie Mazowieckim</a:t>
                      </a:r>
                      <a:endParaRPr lang="pl-PL" sz="880" b="1" i="0" u="none" strike="noStrike" dirty="0">
                        <a:solidFill>
                          <a:srgbClr val="3E3E3D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3887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29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29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pl-PL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29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pl-PL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29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pl-PL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29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pl-PL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29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pl-PL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29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pl-PL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29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pl-PL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29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pl-PL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29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marL="108000" lvl="1" algn="l" fontAlgn="ctr"/>
                      <a:r>
                        <a:rPr lang="pl-PL" sz="1100" b="1" u="none" strike="noStrike" dirty="0">
                          <a:solidFill>
                            <a:srgbClr val="3E3E3D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Razem</a:t>
                      </a:r>
                      <a:endParaRPr lang="pl-PL" sz="1100" b="1" i="0" u="none" strike="noStrike" dirty="0">
                        <a:solidFill>
                          <a:srgbClr val="3E3E3D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887" marR="3887" marT="3887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29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pl-PL" dirty="0"/>
                    </a:p>
                  </a:txBody>
                  <a:tcPr marL="3887" marR="3887" marT="3887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29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pl-PL" dirty="0"/>
                    </a:p>
                  </a:txBody>
                  <a:tcPr marL="3887" marR="3887" marT="3887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29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pl-PL"/>
                    </a:p>
                  </a:txBody>
                  <a:tcPr marL="3887" marR="3887" marT="3887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29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pl-PL"/>
                    </a:p>
                  </a:txBody>
                  <a:tcPr marL="3887" marR="3887" marT="3887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29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pl-PL"/>
                    </a:p>
                  </a:txBody>
                  <a:tcPr marL="3887" marR="3887" marT="3887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29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pl-PL"/>
                    </a:p>
                  </a:txBody>
                  <a:tcPr marL="3887" marR="3887" marT="3887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29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pl-PL"/>
                    </a:p>
                  </a:txBody>
                  <a:tcPr marL="3887" marR="3887" marT="3887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29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pl-PL" dirty="0"/>
                    </a:p>
                  </a:txBody>
                  <a:tcPr marL="3887" marR="3887" marT="3887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29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1" u="none" strike="noStrike" dirty="0">
                          <a:solidFill>
                            <a:srgbClr val="3E3E3D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-1,3%</a:t>
                      </a:r>
                      <a:endParaRPr lang="pl-PL" sz="1000" b="1" i="1" u="none" strike="noStrike" dirty="0">
                        <a:solidFill>
                          <a:srgbClr val="3E3E3D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887" marR="3887" marT="3887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29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  <p:sp>
        <p:nvSpPr>
          <p:cNvPr id="4" name="pole tekstowe 3"/>
          <p:cNvSpPr txBox="1"/>
          <p:nvPr/>
        </p:nvSpPr>
        <p:spPr>
          <a:xfrm>
            <a:off x="120130" y="6138469"/>
            <a:ext cx="576303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pl-PL" sz="2400" dirty="0">
                <a:solidFill>
                  <a:schemeClr val="bg1"/>
                </a:solidFill>
              </a:rPr>
              <a:t>11</a:t>
            </a:r>
          </a:p>
        </p:txBody>
      </p:sp>
      <p:cxnSp>
        <p:nvCxnSpPr>
          <p:cNvPr id="232" name="Łącznik prosty 231"/>
          <p:cNvCxnSpPr>
            <a:cxnSpLocks/>
          </p:cNvCxnSpPr>
          <p:nvPr/>
        </p:nvCxnSpPr>
        <p:spPr>
          <a:xfrm>
            <a:off x="8904312" y="836712"/>
            <a:ext cx="0" cy="936104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ole tekstowe 7"/>
          <p:cNvSpPr txBox="1"/>
          <p:nvPr/>
        </p:nvSpPr>
        <p:spPr>
          <a:xfrm>
            <a:off x="696433" y="292167"/>
            <a:ext cx="3735573" cy="30777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pl-PL" sz="1100" b="1" dirty="0">
                <a:solidFill>
                  <a:srgbClr val="E29C00"/>
                </a:solidFill>
              </a:rPr>
              <a:t>Tytuł rozdziału </a:t>
            </a:r>
            <a:r>
              <a:rPr lang="pl-PL" sz="1100" b="1">
                <a:solidFill>
                  <a:srgbClr val="E29C00"/>
                </a:solidFill>
              </a:rPr>
              <a:t>lub sekcji</a:t>
            </a:r>
            <a:endParaRPr lang="pl-PL" sz="1100" b="1" dirty="0">
              <a:solidFill>
                <a:srgbClr val="E29C00"/>
              </a:solidFill>
            </a:endParaRPr>
          </a:p>
        </p:txBody>
      </p:sp>
      <p:pic>
        <p:nvPicPr>
          <p:cNvPr id="10" name="Grafika 18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29507" y="371923"/>
            <a:ext cx="764192" cy="796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790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120130" y="6138469"/>
            <a:ext cx="576303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pl-PL" sz="2400" dirty="0">
                <a:solidFill>
                  <a:schemeClr val="bg1"/>
                </a:solidFill>
              </a:rPr>
              <a:t>11</a:t>
            </a:r>
          </a:p>
        </p:txBody>
      </p:sp>
      <p:cxnSp>
        <p:nvCxnSpPr>
          <p:cNvPr id="232" name="Łącznik prosty 231"/>
          <p:cNvCxnSpPr>
            <a:cxnSpLocks/>
          </p:cNvCxnSpPr>
          <p:nvPr/>
        </p:nvCxnSpPr>
        <p:spPr>
          <a:xfrm>
            <a:off x="8904312" y="908720"/>
            <a:ext cx="0" cy="936104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9" name="Wykres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82897759"/>
              </p:ext>
            </p:extLst>
          </p:nvPr>
        </p:nvGraphicFramePr>
        <p:xfrm>
          <a:off x="408281" y="1690286"/>
          <a:ext cx="9793088" cy="50208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23" name="Grupa 22"/>
          <p:cNvGrpSpPr/>
          <p:nvPr/>
        </p:nvGrpSpPr>
        <p:grpSpPr>
          <a:xfrm>
            <a:off x="766763" y="6323135"/>
            <a:ext cx="4871041" cy="261612"/>
            <a:chOff x="767408" y="1349953"/>
            <a:chExt cx="4871041" cy="261612"/>
          </a:xfrm>
        </p:grpSpPr>
        <p:grpSp>
          <p:nvGrpSpPr>
            <p:cNvPr id="5" name="Grupa 4"/>
            <p:cNvGrpSpPr/>
            <p:nvPr/>
          </p:nvGrpSpPr>
          <p:grpSpPr>
            <a:xfrm>
              <a:off x="767408" y="1349955"/>
              <a:ext cx="2342583" cy="261610"/>
              <a:chOff x="5897214" y="1155378"/>
              <a:chExt cx="2342583" cy="261610"/>
            </a:xfrm>
          </p:grpSpPr>
          <p:sp>
            <p:nvSpPr>
              <p:cNvPr id="2" name="Owal 1"/>
              <p:cNvSpPr/>
              <p:nvPr/>
            </p:nvSpPr>
            <p:spPr>
              <a:xfrm>
                <a:off x="5897214" y="1236576"/>
                <a:ext cx="145380" cy="145380"/>
              </a:xfrm>
              <a:prstGeom prst="ellipse">
                <a:avLst/>
              </a:prstGeom>
              <a:solidFill>
                <a:srgbClr val="E29C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" name="pole tekstowe 2"/>
              <p:cNvSpPr txBox="1"/>
              <p:nvPr/>
            </p:nvSpPr>
            <p:spPr>
              <a:xfrm>
                <a:off x="6041515" y="1155378"/>
                <a:ext cx="2198282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l-PL" sz="1100" b="1" dirty="0">
                    <a:solidFill>
                      <a:srgbClr val="3E3E3D"/>
                    </a:solidFill>
                  </a:rPr>
                  <a:t>Wartość A</a:t>
                </a:r>
              </a:p>
            </p:txBody>
          </p:sp>
        </p:grpSp>
        <p:grpSp>
          <p:nvGrpSpPr>
            <p:cNvPr id="13" name="Grupa 12"/>
            <p:cNvGrpSpPr/>
            <p:nvPr/>
          </p:nvGrpSpPr>
          <p:grpSpPr>
            <a:xfrm>
              <a:off x="2063552" y="1349954"/>
              <a:ext cx="2342583" cy="261610"/>
              <a:chOff x="5897214" y="1155378"/>
              <a:chExt cx="2342583" cy="261610"/>
            </a:xfrm>
          </p:grpSpPr>
          <p:sp>
            <p:nvSpPr>
              <p:cNvPr id="15" name="Owal 14"/>
              <p:cNvSpPr/>
              <p:nvPr/>
            </p:nvSpPr>
            <p:spPr>
              <a:xfrm>
                <a:off x="5897214" y="1236576"/>
                <a:ext cx="145380" cy="145380"/>
              </a:xfrm>
              <a:prstGeom prst="ellipse">
                <a:avLst/>
              </a:prstGeom>
              <a:solidFill>
                <a:srgbClr val="3E3E3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16" name="pole tekstowe 15"/>
              <p:cNvSpPr txBox="1"/>
              <p:nvPr/>
            </p:nvSpPr>
            <p:spPr>
              <a:xfrm>
                <a:off x="6041515" y="1155378"/>
                <a:ext cx="2198282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l-PL" sz="1100" b="1" dirty="0">
                    <a:solidFill>
                      <a:srgbClr val="3E3E3D"/>
                    </a:solidFill>
                  </a:rPr>
                  <a:t>Wartość B</a:t>
                </a:r>
              </a:p>
            </p:txBody>
          </p:sp>
        </p:grpSp>
        <p:grpSp>
          <p:nvGrpSpPr>
            <p:cNvPr id="17" name="Grupa 16"/>
            <p:cNvGrpSpPr/>
            <p:nvPr/>
          </p:nvGrpSpPr>
          <p:grpSpPr>
            <a:xfrm>
              <a:off x="3295866" y="1349953"/>
              <a:ext cx="2342583" cy="261610"/>
              <a:chOff x="4670298" y="1155378"/>
              <a:chExt cx="2342583" cy="261610"/>
            </a:xfrm>
          </p:grpSpPr>
          <p:sp>
            <p:nvSpPr>
              <p:cNvPr id="18" name="Owal 17"/>
              <p:cNvSpPr/>
              <p:nvPr/>
            </p:nvSpPr>
            <p:spPr>
              <a:xfrm>
                <a:off x="4670298" y="1236576"/>
                <a:ext cx="145380" cy="145380"/>
              </a:xfrm>
              <a:prstGeom prst="ellipse">
                <a:avLst/>
              </a:prstGeom>
              <a:solidFill>
                <a:srgbClr val="D9D9D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19" name="pole tekstowe 18"/>
              <p:cNvSpPr txBox="1"/>
              <p:nvPr/>
            </p:nvSpPr>
            <p:spPr>
              <a:xfrm>
                <a:off x="4814599" y="1155378"/>
                <a:ext cx="2198282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l-PL" sz="1100" b="1" dirty="0">
                    <a:solidFill>
                      <a:srgbClr val="3E3E3D"/>
                    </a:solidFill>
                  </a:rPr>
                  <a:t>Wartość C</a:t>
                </a:r>
              </a:p>
            </p:txBody>
          </p:sp>
        </p:grpSp>
      </p:grpSp>
      <p:sp>
        <p:nvSpPr>
          <p:cNvPr id="21" name="pole tekstowe 18"/>
          <p:cNvSpPr txBox="1"/>
          <p:nvPr/>
        </p:nvSpPr>
        <p:spPr>
          <a:xfrm>
            <a:off x="696433" y="1323257"/>
            <a:ext cx="3820632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pl-PL" sz="2400" b="1" dirty="0">
                <a:solidFill>
                  <a:srgbClr val="3E3E3D"/>
                </a:solidFill>
              </a:rPr>
              <a:t>Tytuł tabeli</a:t>
            </a:r>
          </a:p>
        </p:txBody>
      </p:sp>
      <p:sp>
        <p:nvSpPr>
          <p:cNvPr id="22" name="pole tekstowe 7"/>
          <p:cNvSpPr txBox="1"/>
          <p:nvPr/>
        </p:nvSpPr>
        <p:spPr>
          <a:xfrm>
            <a:off x="696433" y="292167"/>
            <a:ext cx="3735573" cy="30777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pl-PL" sz="1100" b="1" dirty="0">
                <a:solidFill>
                  <a:srgbClr val="E29C00"/>
                </a:solidFill>
              </a:rPr>
              <a:t>Tytuł rozdziału </a:t>
            </a:r>
            <a:r>
              <a:rPr lang="pl-PL" sz="1100" b="1">
                <a:solidFill>
                  <a:srgbClr val="E29C00"/>
                </a:solidFill>
              </a:rPr>
              <a:t>lub sekcji</a:t>
            </a:r>
            <a:endParaRPr lang="pl-PL" sz="1100" b="1" dirty="0">
              <a:solidFill>
                <a:srgbClr val="E29C00"/>
              </a:solidFill>
            </a:endParaRPr>
          </a:p>
        </p:txBody>
      </p:sp>
      <p:pic>
        <p:nvPicPr>
          <p:cNvPr id="24" name="Grafika 18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029507" y="371923"/>
            <a:ext cx="764192" cy="796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36924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>
        <p:bldAsOne/>
      </p:bldGraphic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96" r="9847" b="3569"/>
          <a:stretch/>
        </p:blipFill>
        <p:spPr>
          <a:xfrm>
            <a:off x="-18442" y="0"/>
            <a:ext cx="10381641" cy="6858000"/>
          </a:xfrm>
          <a:prstGeom prst="rect">
            <a:avLst/>
          </a:prstGeom>
        </p:spPr>
      </p:pic>
      <p:sp>
        <p:nvSpPr>
          <p:cNvPr id="13" name="Dowolny kształt: kształt 12"/>
          <p:cNvSpPr/>
          <p:nvPr/>
        </p:nvSpPr>
        <p:spPr>
          <a:xfrm flipH="1">
            <a:off x="9662808" y="0"/>
            <a:ext cx="2529192" cy="6858000"/>
          </a:xfrm>
          <a:custGeom>
            <a:avLst/>
            <a:gdLst>
              <a:gd name="connsiteX0" fmla="*/ 2529192 w 2529192"/>
              <a:gd name="connsiteY0" fmla="*/ 0 h 6858000"/>
              <a:gd name="connsiteX1" fmla="*/ 0 w 2529192"/>
              <a:gd name="connsiteY1" fmla="*/ 0 h 6858000"/>
              <a:gd name="connsiteX2" fmla="*/ 0 w 2529192"/>
              <a:gd name="connsiteY2" fmla="*/ 6858000 h 6858000"/>
              <a:gd name="connsiteX3" fmla="*/ 1923873 w 2529192"/>
              <a:gd name="connsiteY3" fmla="*/ 6858000 h 6858000"/>
              <a:gd name="connsiteX4" fmla="*/ 2144594 w 2529192"/>
              <a:gd name="connsiteY4" fmla="*/ 6858000 h 6858000"/>
              <a:gd name="connsiteX5" fmla="*/ 2308802 w 2529192"/>
              <a:gd name="connsiteY5" fmla="*/ 6688088 h 6858000"/>
              <a:gd name="connsiteX6" fmla="*/ 2308802 w 2529192"/>
              <a:gd name="connsiteY6" fmla="*/ 6457506 h 6858000"/>
              <a:gd name="connsiteX7" fmla="*/ 2308802 w 2529192"/>
              <a:gd name="connsiteY7" fmla="*/ 6167118 h 6858000"/>
              <a:gd name="connsiteX8" fmla="*/ 2308802 w 2529192"/>
              <a:gd name="connsiteY8" fmla="*/ 563317 h 6858000"/>
              <a:gd name="connsiteX9" fmla="*/ 2308801 w 2529192"/>
              <a:gd name="connsiteY9" fmla="*/ 563312 h 6858000"/>
              <a:gd name="connsiteX10" fmla="*/ 2308801 w 2529192"/>
              <a:gd name="connsiteY10" fmla="*/ 283312 h 6858000"/>
              <a:gd name="connsiteX11" fmla="*/ 2480211 w 2529192"/>
              <a:gd name="connsiteY11" fmla="*/ 157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192" h="6858000">
                <a:moveTo>
                  <a:pt x="2529192" y="0"/>
                </a:moveTo>
                <a:lnTo>
                  <a:pt x="0" y="0"/>
                </a:lnTo>
                <a:lnTo>
                  <a:pt x="0" y="6858000"/>
                </a:lnTo>
                <a:lnTo>
                  <a:pt x="1923873" y="6858000"/>
                </a:lnTo>
                <a:lnTo>
                  <a:pt x="2144594" y="6858000"/>
                </a:lnTo>
                <a:cubicBezTo>
                  <a:pt x="2235284" y="6858000"/>
                  <a:pt x="2308802" y="6781928"/>
                  <a:pt x="2308802" y="6688088"/>
                </a:cubicBezTo>
                <a:lnTo>
                  <a:pt x="2308802" y="6457506"/>
                </a:lnTo>
                <a:lnTo>
                  <a:pt x="2308802" y="6167118"/>
                </a:lnTo>
                <a:lnTo>
                  <a:pt x="2308802" y="563317"/>
                </a:lnTo>
                <a:lnTo>
                  <a:pt x="2308801" y="563312"/>
                </a:lnTo>
                <a:lnTo>
                  <a:pt x="2308801" y="283312"/>
                </a:lnTo>
                <a:cubicBezTo>
                  <a:pt x="2308801" y="163025"/>
                  <a:pt x="2379481" y="59818"/>
                  <a:pt x="2480211" y="1573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l-PL"/>
          </a:p>
        </p:txBody>
      </p:sp>
      <p:pic>
        <p:nvPicPr>
          <p:cNvPr id="6" name="Grafika 18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656218" y="371923"/>
            <a:ext cx="1129242" cy="1176293"/>
          </a:xfrm>
          <a:prstGeom prst="rect">
            <a:avLst/>
          </a:prstGeom>
        </p:spPr>
      </p:pic>
      <p:pic>
        <p:nvPicPr>
          <p:cNvPr id="9" name="Grafika 8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290254" y="5714417"/>
            <a:ext cx="1495204" cy="656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0515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42" t="141" r="10740" b="10598"/>
          <a:stretch/>
        </p:blipFill>
        <p:spPr>
          <a:xfrm>
            <a:off x="3820428" y="0"/>
            <a:ext cx="8371572" cy="6858000"/>
          </a:xfrm>
          <a:prstGeom prst="rect">
            <a:avLst/>
          </a:prstGeom>
        </p:spPr>
      </p:pic>
      <p:sp>
        <p:nvSpPr>
          <p:cNvPr id="6" name="Dowolny kształt: kształt 5"/>
          <p:cNvSpPr/>
          <p:nvPr/>
        </p:nvSpPr>
        <p:spPr>
          <a:xfrm>
            <a:off x="24714" y="0"/>
            <a:ext cx="6295888" cy="6858000"/>
          </a:xfrm>
          <a:custGeom>
            <a:avLst/>
            <a:gdLst>
              <a:gd name="connsiteX0" fmla="*/ 0 w 6295888"/>
              <a:gd name="connsiteY0" fmla="*/ 0 h 6858000"/>
              <a:gd name="connsiteX1" fmla="*/ 2917466 w 6295888"/>
              <a:gd name="connsiteY1" fmla="*/ 0 h 6858000"/>
              <a:gd name="connsiteX2" fmla="*/ 6295888 w 6295888"/>
              <a:gd name="connsiteY2" fmla="*/ 0 h 6858000"/>
              <a:gd name="connsiteX3" fmla="*/ 6246907 w 6295888"/>
              <a:gd name="connsiteY3" fmla="*/ 15733 h 6858000"/>
              <a:gd name="connsiteX4" fmla="*/ 6075497 w 6295888"/>
              <a:gd name="connsiteY4" fmla="*/ 283312 h 6858000"/>
              <a:gd name="connsiteX5" fmla="*/ 6075497 w 6295888"/>
              <a:gd name="connsiteY5" fmla="*/ 563312 h 6858000"/>
              <a:gd name="connsiteX6" fmla="*/ 6075498 w 6295888"/>
              <a:gd name="connsiteY6" fmla="*/ 563317 h 6858000"/>
              <a:gd name="connsiteX7" fmla="*/ 6075498 w 6295888"/>
              <a:gd name="connsiteY7" fmla="*/ 6167118 h 6858000"/>
              <a:gd name="connsiteX8" fmla="*/ 6075498 w 6295888"/>
              <a:gd name="connsiteY8" fmla="*/ 6457506 h 6858000"/>
              <a:gd name="connsiteX9" fmla="*/ 6075498 w 6295888"/>
              <a:gd name="connsiteY9" fmla="*/ 6688088 h 6858000"/>
              <a:gd name="connsiteX10" fmla="*/ 5911290 w 6295888"/>
              <a:gd name="connsiteY10" fmla="*/ 6858000 h 6858000"/>
              <a:gd name="connsiteX11" fmla="*/ 5690569 w 6295888"/>
              <a:gd name="connsiteY11" fmla="*/ 6858000 h 6858000"/>
              <a:gd name="connsiteX12" fmla="*/ 2683117 w 6295888"/>
              <a:gd name="connsiteY12" fmla="*/ 6858000 h 6858000"/>
              <a:gd name="connsiteX13" fmla="*/ 0 w 6295888"/>
              <a:gd name="connsiteY1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295888" h="6858000">
                <a:moveTo>
                  <a:pt x="0" y="0"/>
                </a:moveTo>
                <a:lnTo>
                  <a:pt x="2917466" y="0"/>
                </a:lnTo>
                <a:lnTo>
                  <a:pt x="6295888" y="0"/>
                </a:lnTo>
                <a:lnTo>
                  <a:pt x="6246907" y="15733"/>
                </a:lnTo>
                <a:cubicBezTo>
                  <a:pt x="6146177" y="59818"/>
                  <a:pt x="6075497" y="163025"/>
                  <a:pt x="6075497" y="283312"/>
                </a:cubicBezTo>
                <a:lnTo>
                  <a:pt x="6075497" y="563312"/>
                </a:lnTo>
                <a:lnTo>
                  <a:pt x="6075498" y="563317"/>
                </a:lnTo>
                <a:lnTo>
                  <a:pt x="6075498" y="6167118"/>
                </a:lnTo>
                <a:lnTo>
                  <a:pt x="6075498" y="6457506"/>
                </a:lnTo>
                <a:lnTo>
                  <a:pt x="6075498" y="6688088"/>
                </a:lnTo>
                <a:cubicBezTo>
                  <a:pt x="6075498" y="6781928"/>
                  <a:pt x="6001980" y="6858000"/>
                  <a:pt x="5911290" y="6858000"/>
                </a:cubicBezTo>
                <a:lnTo>
                  <a:pt x="5690569" y="6858000"/>
                </a:lnTo>
                <a:lnTo>
                  <a:pt x="268311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pole tekstowe 8"/>
          <p:cNvSpPr txBox="1"/>
          <p:nvPr/>
        </p:nvSpPr>
        <p:spPr>
          <a:xfrm>
            <a:off x="678478" y="1288742"/>
            <a:ext cx="5918791" cy="132343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pl-PL" sz="3600" b="1" dirty="0">
                <a:solidFill>
                  <a:srgbClr val="E29C00"/>
                </a:solidFill>
              </a:rPr>
              <a:t>Wydział Prawa </a:t>
            </a:r>
            <a:br>
              <a:rPr lang="pl-PL" sz="3600" b="1" dirty="0">
                <a:solidFill>
                  <a:srgbClr val="E29C00"/>
                </a:solidFill>
              </a:rPr>
            </a:br>
            <a:r>
              <a:rPr lang="pl-PL" sz="3600" b="1" dirty="0">
                <a:solidFill>
                  <a:srgbClr val="E29C00"/>
                </a:solidFill>
              </a:rPr>
              <a:t>i Administracji UŁ</a:t>
            </a:r>
          </a:p>
        </p:txBody>
      </p:sp>
      <p:sp>
        <p:nvSpPr>
          <p:cNvPr id="10" name="pole tekstowe 9"/>
          <p:cNvSpPr txBox="1"/>
          <p:nvPr/>
        </p:nvSpPr>
        <p:spPr>
          <a:xfrm>
            <a:off x="678478" y="2936328"/>
            <a:ext cx="4729545" cy="242016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ts val="2100"/>
              </a:lnSpc>
              <a:spcAft>
                <a:spcPts val="2400"/>
              </a:spcAft>
            </a:pPr>
            <a:r>
              <a:rPr lang="pl-PL" sz="1400" b="1" dirty="0" err="1">
                <a:solidFill>
                  <a:srgbClr val="3E3E3D"/>
                </a:solidFill>
              </a:rPr>
              <a:t>Lustitia</a:t>
            </a:r>
            <a:r>
              <a:rPr lang="pl-PL" sz="1400" b="1" dirty="0">
                <a:solidFill>
                  <a:srgbClr val="3E3E3D"/>
                </a:solidFill>
              </a:rPr>
              <a:t> </a:t>
            </a:r>
            <a:r>
              <a:rPr lang="pl-PL" sz="1400" b="1" dirty="0" err="1">
                <a:solidFill>
                  <a:srgbClr val="3E3E3D"/>
                </a:solidFill>
              </a:rPr>
              <a:t>est</a:t>
            </a:r>
            <a:r>
              <a:rPr lang="pl-PL" sz="1400" b="1" dirty="0">
                <a:solidFill>
                  <a:srgbClr val="3E3E3D"/>
                </a:solidFill>
              </a:rPr>
              <a:t> constans et perpetua </a:t>
            </a:r>
            <a:r>
              <a:rPr lang="pl-PL" sz="1400" b="1" dirty="0" err="1">
                <a:solidFill>
                  <a:srgbClr val="3E3E3D"/>
                </a:solidFill>
              </a:rPr>
              <a:t>voluntas</a:t>
            </a:r>
            <a:r>
              <a:rPr lang="pl-PL" sz="1400" b="1" dirty="0">
                <a:solidFill>
                  <a:srgbClr val="3E3E3D"/>
                </a:solidFill>
              </a:rPr>
              <a:t> </a:t>
            </a:r>
            <a:r>
              <a:rPr lang="pl-PL" sz="1400" b="1" dirty="0" err="1">
                <a:solidFill>
                  <a:srgbClr val="3E3E3D"/>
                </a:solidFill>
              </a:rPr>
              <a:t>ius</a:t>
            </a:r>
            <a:r>
              <a:rPr lang="pl-PL" sz="1400" b="1" dirty="0">
                <a:solidFill>
                  <a:srgbClr val="3E3E3D"/>
                </a:solidFill>
              </a:rPr>
              <a:t> </a:t>
            </a:r>
            <a:r>
              <a:rPr lang="pl-PL" sz="1400" b="1" dirty="0" err="1">
                <a:solidFill>
                  <a:srgbClr val="3E3E3D"/>
                </a:solidFill>
              </a:rPr>
              <a:t>suum</a:t>
            </a:r>
            <a:r>
              <a:rPr lang="pl-PL" sz="1400" b="1" dirty="0">
                <a:solidFill>
                  <a:srgbClr val="3E3E3D"/>
                </a:solidFill>
              </a:rPr>
              <a:t> </a:t>
            </a:r>
            <a:r>
              <a:rPr lang="pl-PL" sz="1400" b="1" dirty="0" err="1">
                <a:solidFill>
                  <a:srgbClr val="3E3E3D"/>
                </a:solidFill>
              </a:rPr>
              <a:t>cuique</a:t>
            </a:r>
            <a:r>
              <a:rPr lang="pl-PL" sz="1400" b="1" dirty="0">
                <a:solidFill>
                  <a:srgbClr val="3E3E3D"/>
                </a:solidFill>
              </a:rPr>
              <a:t> </a:t>
            </a:r>
            <a:r>
              <a:rPr lang="pl-PL" sz="1400" b="1" dirty="0" err="1">
                <a:solidFill>
                  <a:srgbClr val="3E3E3D"/>
                </a:solidFill>
              </a:rPr>
              <a:t>tribuendi</a:t>
            </a:r>
            <a:r>
              <a:rPr lang="pl-PL" sz="1400" b="1" dirty="0">
                <a:solidFill>
                  <a:srgbClr val="3E3E3D"/>
                </a:solidFill>
              </a:rPr>
              <a:t>. </a:t>
            </a:r>
            <a:r>
              <a:rPr lang="pl-PL" sz="1400" dirty="0">
                <a:solidFill>
                  <a:srgbClr val="3E3E3D"/>
                </a:solidFill>
              </a:rPr>
              <a:t>Concordia </a:t>
            </a:r>
            <a:r>
              <a:rPr lang="pl-PL" sz="1400" dirty="0" err="1">
                <a:solidFill>
                  <a:srgbClr val="3E3E3D"/>
                </a:solidFill>
              </a:rPr>
              <a:t>parvae</a:t>
            </a:r>
            <a:r>
              <a:rPr lang="pl-PL" sz="1400" dirty="0">
                <a:solidFill>
                  <a:srgbClr val="3E3E3D"/>
                </a:solidFill>
              </a:rPr>
              <a:t> res </a:t>
            </a:r>
            <a:r>
              <a:rPr lang="pl-PL" sz="1400" dirty="0" err="1">
                <a:solidFill>
                  <a:srgbClr val="3E3E3D"/>
                </a:solidFill>
              </a:rPr>
              <a:t>crescunt</a:t>
            </a:r>
            <a:r>
              <a:rPr lang="pl-PL" sz="1400" dirty="0">
                <a:solidFill>
                  <a:srgbClr val="3E3E3D"/>
                </a:solidFill>
              </a:rPr>
              <a:t>, </a:t>
            </a:r>
            <a:r>
              <a:rPr lang="pl-PL" sz="1400" dirty="0" err="1">
                <a:solidFill>
                  <a:srgbClr val="3E3E3D"/>
                </a:solidFill>
              </a:rPr>
              <a:t>dicordia</a:t>
            </a:r>
            <a:r>
              <a:rPr lang="pl-PL" sz="1400" dirty="0">
                <a:solidFill>
                  <a:srgbClr val="3E3E3D"/>
                </a:solidFill>
              </a:rPr>
              <a:t> </a:t>
            </a:r>
            <a:r>
              <a:rPr lang="pl-PL" sz="1400" dirty="0" err="1">
                <a:solidFill>
                  <a:srgbClr val="3E3E3D"/>
                </a:solidFill>
              </a:rPr>
              <a:t>maximae</a:t>
            </a:r>
            <a:r>
              <a:rPr lang="pl-PL" sz="1400" dirty="0">
                <a:solidFill>
                  <a:srgbClr val="3E3E3D"/>
                </a:solidFill>
              </a:rPr>
              <a:t> </a:t>
            </a:r>
            <a:r>
              <a:rPr lang="pl-PL" sz="1400" dirty="0" err="1">
                <a:solidFill>
                  <a:srgbClr val="3E3E3D"/>
                </a:solidFill>
              </a:rPr>
              <a:t>dilabuntur</a:t>
            </a:r>
            <a:r>
              <a:rPr lang="pl-PL" sz="1400" dirty="0">
                <a:solidFill>
                  <a:srgbClr val="3E3E3D"/>
                </a:solidFill>
              </a:rPr>
              <a:t>. </a:t>
            </a:r>
            <a:r>
              <a:rPr lang="pl-PL" sz="1400" dirty="0" err="1">
                <a:solidFill>
                  <a:srgbClr val="3E3E3D"/>
                </a:solidFill>
              </a:rPr>
              <a:t>Rari</a:t>
            </a:r>
            <a:r>
              <a:rPr lang="pl-PL" sz="1400" dirty="0">
                <a:solidFill>
                  <a:srgbClr val="3E3E3D"/>
                </a:solidFill>
              </a:rPr>
              <a:t> </a:t>
            </a:r>
            <a:r>
              <a:rPr lang="pl-PL" sz="1400" dirty="0" err="1">
                <a:solidFill>
                  <a:srgbClr val="3E3E3D"/>
                </a:solidFill>
              </a:rPr>
              <a:t>quippe</a:t>
            </a:r>
            <a:r>
              <a:rPr lang="pl-PL" sz="1400" dirty="0">
                <a:solidFill>
                  <a:srgbClr val="3E3E3D"/>
                </a:solidFill>
              </a:rPr>
              <a:t> </a:t>
            </a:r>
            <a:r>
              <a:rPr lang="pl-PL" sz="1400" dirty="0" err="1">
                <a:solidFill>
                  <a:srgbClr val="3E3E3D"/>
                </a:solidFill>
              </a:rPr>
              <a:t>boni</a:t>
            </a:r>
            <a:r>
              <a:rPr lang="pl-PL" sz="1400" dirty="0">
                <a:solidFill>
                  <a:srgbClr val="3E3E3D"/>
                </a:solidFill>
              </a:rPr>
              <a:t>: </a:t>
            </a:r>
            <a:r>
              <a:rPr lang="pl-PL" sz="1400" dirty="0" err="1">
                <a:solidFill>
                  <a:srgbClr val="3E3E3D"/>
                </a:solidFill>
              </a:rPr>
              <a:t>numera</a:t>
            </a:r>
            <a:r>
              <a:rPr lang="pl-PL" sz="1400" dirty="0">
                <a:solidFill>
                  <a:srgbClr val="3E3E3D"/>
                </a:solidFill>
              </a:rPr>
              <a:t>, </a:t>
            </a:r>
            <a:r>
              <a:rPr lang="pl-PL" sz="1400" dirty="0" err="1">
                <a:solidFill>
                  <a:srgbClr val="3E3E3D"/>
                </a:solidFill>
              </a:rPr>
              <a:t>vix</a:t>
            </a:r>
            <a:r>
              <a:rPr lang="pl-PL" sz="1400" dirty="0">
                <a:solidFill>
                  <a:srgbClr val="3E3E3D"/>
                </a:solidFill>
              </a:rPr>
              <a:t> </a:t>
            </a:r>
            <a:r>
              <a:rPr lang="pl-PL" sz="1400" dirty="0" err="1">
                <a:solidFill>
                  <a:srgbClr val="3E3E3D"/>
                </a:solidFill>
              </a:rPr>
              <a:t>sunt</a:t>
            </a:r>
            <a:r>
              <a:rPr lang="pl-PL" sz="1400" dirty="0">
                <a:solidFill>
                  <a:srgbClr val="3E3E3D"/>
                </a:solidFill>
              </a:rPr>
              <a:t> </a:t>
            </a:r>
            <a:r>
              <a:rPr lang="pl-PL" sz="1400" dirty="0" err="1">
                <a:solidFill>
                  <a:srgbClr val="3E3E3D"/>
                </a:solidFill>
              </a:rPr>
              <a:t>totidem</a:t>
            </a:r>
            <a:r>
              <a:rPr lang="pl-PL" sz="1400" dirty="0">
                <a:solidFill>
                  <a:srgbClr val="3E3E3D"/>
                </a:solidFill>
              </a:rPr>
              <a:t>, </a:t>
            </a:r>
            <a:r>
              <a:rPr lang="pl-PL" sz="1400" dirty="0" err="1">
                <a:solidFill>
                  <a:srgbClr val="3E3E3D"/>
                </a:solidFill>
              </a:rPr>
              <a:t>quot</a:t>
            </a:r>
            <a:r>
              <a:rPr lang="pl-PL" sz="1400" dirty="0">
                <a:solidFill>
                  <a:srgbClr val="3E3E3D"/>
                </a:solidFill>
              </a:rPr>
              <a:t> </a:t>
            </a:r>
            <a:r>
              <a:rPr lang="pl-PL" sz="1400" dirty="0" err="1">
                <a:solidFill>
                  <a:srgbClr val="3E3E3D"/>
                </a:solidFill>
              </a:rPr>
              <a:t>Thebarum</a:t>
            </a:r>
            <a:r>
              <a:rPr lang="pl-PL" sz="1400" dirty="0">
                <a:solidFill>
                  <a:srgbClr val="3E3E3D"/>
                </a:solidFill>
              </a:rPr>
              <a:t> </a:t>
            </a:r>
            <a:r>
              <a:rPr lang="pl-PL" sz="1400" dirty="0" err="1">
                <a:solidFill>
                  <a:srgbClr val="3E3E3D"/>
                </a:solidFill>
              </a:rPr>
              <a:t>portae</a:t>
            </a:r>
            <a:r>
              <a:rPr lang="pl-PL" sz="1400" dirty="0">
                <a:solidFill>
                  <a:srgbClr val="3E3E3D"/>
                </a:solidFill>
              </a:rPr>
              <a:t>, vel </a:t>
            </a:r>
            <a:r>
              <a:rPr lang="pl-PL" sz="1400" dirty="0" err="1">
                <a:solidFill>
                  <a:srgbClr val="3E3E3D"/>
                </a:solidFill>
              </a:rPr>
              <a:t>divitis</a:t>
            </a:r>
            <a:r>
              <a:rPr lang="pl-PL" sz="1400" dirty="0">
                <a:solidFill>
                  <a:srgbClr val="3E3E3D"/>
                </a:solidFill>
              </a:rPr>
              <a:t> </a:t>
            </a:r>
            <a:r>
              <a:rPr lang="pl-PL" sz="1400" dirty="0" err="1">
                <a:solidFill>
                  <a:srgbClr val="3E3E3D"/>
                </a:solidFill>
              </a:rPr>
              <a:t>ostia</a:t>
            </a:r>
            <a:r>
              <a:rPr lang="pl-PL" sz="1400" dirty="0">
                <a:solidFill>
                  <a:srgbClr val="3E3E3D"/>
                </a:solidFill>
              </a:rPr>
              <a:t> Nili.</a:t>
            </a:r>
          </a:p>
          <a:p>
            <a:pPr>
              <a:lnSpc>
                <a:spcPts val="2100"/>
              </a:lnSpc>
              <a:spcAft>
                <a:spcPts val="2400"/>
              </a:spcAft>
            </a:pPr>
            <a:r>
              <a:rPr lang="fr-FR" sz="1400" dirty="0">
                <a:solidFill>
                  <a:srgbClr val="3E3E3D"/>
                </a:solidFill>
              </a:rPr>
              <a:t>Est modus in rebus, </a:t>
            </a:r>
            <a:r>
              <a:rPr lang="fr-FR" sz="1400" dirty="0" err="1">
                <a:solidFill>
                  <a:srgbClr val="3E3E3D"/>
                </a:solidFill>
              </a:rPr>
              <a:t>sunt</a:t>
            </a:r>
            <a:r>
              <a:rPr lang="fr-FR" sz="1400" dirty="0">
                <a:solidFill>
                  <a:srgbClr val="3E3E3D"/>
                </a:solidFill>
              </a:rPr>
              <a:t> </a:t>
            </a:r>
            <a:r>
              <a:rPr lang="fr-FR" sz="1400" dirty="0" err="1">
                <a:solidFill>
                  <a:srgbClr val="3E3E3D"/>
                </a:solidFill>
              </a:rPr>
              <a:t>certi</a:t>
            </a:r>
            <a:r>
              <a:rPr lang="fr-FR" sz="1400" dirty="0">
                <a:solidFill>
                  <a:srgbClr val="3E3E3D"/>
                </a:solidFill>
              </a:rPr>
              <a:t> </a:t>
            </a:r>
            <a:r>
              <a:rPr lang="fr-FR" sz="1400" dirty="0" err="1">
                <a:solidFill>
                  <a:srgbClr val="3E3E3D"/>
                </a:solidFill>
              </a:rPr>
              <a:t>denique</a:t>
            </a:r>
            <a:r>
              <a:rPr lang="fr-FR" sz="1400" dirty="0">
                <a:solidFill>
                  <a:srgbClr val="3E3E3D"/>
                </a:solidFill>
              </a:rPr>
              <a:t> fines, </a:t>
            </a:r>
            <a:r>
              <a:rPr lang="fr-FR" sz="1400" dirty="0" err="1">
                <a:solidFill>
                  <a:srgbClr val="3E3E3D"/>
                </a:solidFill>
              </a:rPr>
              <a:t>quos</a:t>
            </a:r>
            <a:r>
              <a:rPr lang="fr-FR" sz="1400" dirty="0">
                <a:solidFill>
                  <a:srgbClr val="3E3E3D"/>
                </a:solidFill>
              </a:rPr>
              <a:t> ultra </a:t>
            </a:r>
            <a:r>
              <a:rPr lang="fr-FR" sz="1400" dirty="0" err="1">
                <a:solidFill>
                  <a:srgbClr val="3E3E3D"/>
                </a:solidFill>
              </a:rPr>
              <a:t>citraque</a:t>
            </a:r>
            <a:r>
              <a:rPr lang="fr-FR" sz="1400" dirty="0">
                <a:solidFill>
                  <a:srgbClr val="3E3E3D"/>
                </a:solidFill>
              </a:rPr>
              <a:t> </a:t>
            </a:r>
            <a:r>
              <a:rPr lang="fr-FR" sz="1400" dirty="0" err="1">
                <a:solidFill>
                  <a:srgbClr val="3E3E3D"/>
                </a:solidFill>
              </a:rPr>
              <a:t>nequit</a:t>
            </a:r>
            <a:r>
              <a:rPr lang="fr-FR" sz="1400" dirty="0">
                <a:solidFill>
                  <a:srgbClr val="3E3E3D"/>
                </a:solidFill>
              </a:rPr>
              <a:t> </a:t>
            </a:r>
            <a:r>
              <a:rPr lang="fr-FR" sz="1400" dirty="0" err="1">
                <a:solidFill>
                  <a:srgbClr val="3E3E3D"/>
                </a:solidFill>
              </a:rPr>
              <a:t>consistere</a:t>
            </a:r>
            <a:r>
              <a:rPr lang="fr-FR" sz="1400" dirty="0">
                <a:solidFill>
                  <a:srgbClr val="3E3E3D"/>
                </a:solidFill>
              </a:rPr>
              <a:t> rectum</a:t>
            </a:r>
            <a:r>
              <a:rPr lang="pl-PL" sz="1400" dirty="0">
                <a:solidFill>
                  <a:srgbClr val="3E3E3D"/>
                </a:solidFill>
              </a:rPr>
              <a:t>. Historia </a:t>
            </a:r>
            <a:r>
              <a:rPr lang="pl-PL" sz="1400" dirty="0" err="1">
                <a:solidFill>
                  <a:srgbClr val="3E3E3D"/>
                </a:solidFill>
              </a:rPr>
              <a:t>testis</a:t>
            </a:r>
            <a:r>
              <a:rPr lang="pl-PL" sz="1400" dirty="0">
                <a:solidFill>
                  <a:srgbClr val="3E3E3D"/>
                </a:solidFill>
              </a:rPr>
              <a:t> </a:t>
            </a:r>
            <a:r>
              <a:rPr lang="pl-PL" sz="1400" dirty="0" err="1">
                <a:solidFill>
                  <a:srgbClr val="3E3E3D"/>
                </a:solidFill>
              </a:rPr>
              <a:t>temporum</a:t>
            </a:r>
            <a:r>
              <a:rPr lang="pl-PL" sz="1400" dirty="0">
                <a:solidFill>
                  <a:srgbClr val="3E3E3D"/>
                </a:solidFill>
              </a:rPr>
              <a:t>, </a:t>
            </a:r>
            <a:r>
              <a:rPr lang="pl-PL" sz="1400" dirty="0" err="1">
                <a:solidFill>
                  <a:srgbClr val="3E3E3D"/>
                </a:solidFill>
              </a:rPr>
              <a:t>lux</a:t>
            </a:r>
            <a:r>
              <a:rPr lang="pl-PL" sz="1400" dirty="0">
                <a:solidFill>
                  <a:srgbClr val="3E3E3D"/>
                </a:solidFill>
              </a:rPr>
              <a:t> </a:t>
            </a:r>
            <a:r>
              <a:rPr lang="pl-PL" sz="1400" dirty="0" err="1">
                <a:solidFill>
                  <a:srgbClr val="3E3E3D"/>
                </a:solidFill>
              </a:rPr>
              <a:t>veritatis</a:t>
            </a:r>
            <a:r>
              <a:rPr lang="pl-PL" sz="1400" dirty="0">
                <a:solidFill>
                  <a:srgbClr val="3E3E3D"/>
                </a:solidFill>
              </a:rPr>
              <a:t>, </a:t>
            </a:r>
            <a:r>
              <a:rPr lang="pl-PL" sz="1400" dirty="0" err="1">
                <a:solidFill>
                  <a:srgbClr val="3E3E3D"/>
                </a:solidFill>
              </a:rPr>
              <a:t>vita</a:t>
            </a:r>
            <a:r>
              <a:rPr lang="pl-PL" sz="1400" dirty="0">
                <a:solidFill>
                  <a:srgbClr val="3E3E3D"/>
                </a:solidFill>
              </a:rPr>
              <a:t> </a:t>
            </a:r>
            <a:r>
              <a:rPr lang="pl-PL" sz="1400" dirty="0" err="1">
                <a:solidFill>
                  <a:srgbClr val="3E3E3D"/>
                </a:solidFill>
              </a:rPr>
              <a:t>memoriae</a:t>
            </a:r>
            <a:r>
              <a:rPr lang="pl-PL" sz="1400" dirty="0">
                <a:solidFill>
                  <a:srgbClr val="3E3E3D"/>
                </a:solidFill>
              </a:rPr>
              <a:t>, magistra vitae.</a:t>
            </a:r>
          </a:p>
          <a:p>
            <a:pPr>
              <a:lnSpc>
                <a:spcPts val="3400"/>
              </a:lnSpc>
              <a:spcAft>
                <a:spcPts val="1800"/>
              </a:spcAft>
            </a:pPr>
            <a:br>
              <a:rPr lang="pl-PL" sz="2400" dirty="0">
                <a:solidFill>
                  <a:srgbClr val="324068"/>
                </a:solidFill>
              </a:rPr>
            </a:br>
            <a:endParaRPr lang="pl-PL" sz="2400" dirty="0">
              <a:solidFill>
                <a:srgbClr val="324068"/>
              </a:solidFill>
            </a:endParaRPr>
          </a:p>
        </p:txBody>
      </p:sp>
      <p:pic>
        <p:nvPicPr>
          <p:cNvPr id="8" name="Grafika 18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656218" y="371923"/>
            <a:ext cx="1129242" cy="1176293"/>
          </a:xfrm>
          <a:prstGeom prst="rect">
            <a:avLst/>
          </a:prstGeom>
        </p:spPr>
      </p:pic>
      <p:sp>
        <p:nvSpPr>
          <p:cNvPr id="11" name="pole tekstowe 7"/>
          <p:cNvSpPr txBox="1"/>
          <p:nvPr/>
        </p:nvSpPr>
        <p:spPr>
          <a:xfrm>
            <a:off x="696433" y="292167"/>
            <a:ext cx="3735573" cy="30777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pl-PL" sz="1100" b="1" dirty="0">
                <a:solidFill>
                  <a:srgbClr val="E29C00"/>
                </a:solidFill>
              </a:rPr>
              <a:t>Tytuł rozdziału lub sekcji</a:t>
            </a:r>
          </a:p>
        </p:txBody>
      </p:sp>
      <p:pic>
        <p:nvPicPr>
          <p:cNvPr id="15" name="Grafika 14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81554" y="5667845"/>
            <a:ext cx="1601346" cy="702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408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ole tekstowe 8"/>
          <p:cNvSpPr txBox="1"/>
          <p:nvPr/>
        </p:nvSpPr>
        <p:spPr>
          <a:xfrm>
            <a:off x="696433" y="1700058"/>
            <a:ext cx="6461215" cy="204809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ts val="2900"/>
              </a:lnSpc>
              <a:spcAft>
                <a:spcPts val="2400"/>
              </a:spcAft>
            </a:pPr>
            <a:r>
              <a:rPr lang="pl-PL" sz="2400" b="1" dirty="0">
                <a:solidFill>
                  <a:srgbClr val="3E3E3D"/>
                </a:solidFill>
              </a:rPr>
              <a:t>Dołączone do prezentacji zdjęcia są propozycjami. Można je edytować i zmieniać. </a:t>
            </a:r>
          </a:p>
          <a:p>
            <a:pPr>
              <a:lnSpc>
                <a:spcPts val="2100"/>
              </a:lnSpc>
            </a:pPr>
            <a:r>
              <a:rPr lang="pl-PL" sz="1400" dirty="0">
                <a:solidFill>
                  <a:srgbClr val="3E3E3D"/>
                </a:solidFill>
              </a:rPr>
              <a:t>W przypadku, gdy nie mamy własnych zdjęć do danego tematu lub zgody autora zdjęcia, które posiadamy, na jego rozpowszechnianie, polecamy korzystanie </a:t>
            </a:r>
          </a:p>
          <a:p>
            <a:pPr>
              <a:lnSpc>
                <a:spcPts val="2100"/>
              </a:lnSpc>
            </a:pPr>
            <a:r>
              <a:rPr lang="pl-PL" sz="1400" dirty="0">
                <a:solidFill>
                  <a:srgbClr val="3E3E3D"/>
                </a:solidFill>
              </a:rPr>
              <a:t>z ogólnodostępnych baz z darmowymi zdjęciami i grafikami, np.:</a:t>
            </a:r>
          </a:p>
        </p:txBody>
      </p:sp>
      <p:pic>
        <p:nvPicPr>
          <p:cNvPr id="11" name="Grafika 10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21269" y="371923"/>
            <a:ext cx="764192" cy="796033"/>
          </a:xfrm>
          <a:prstGeom prst="rect">
            <a:avLst/>
          </a:prstGeom>
        </p:spPr>
      </p:pic>
      <p:sp>
        <p:nvSpPr>
          <p:cNvPr id="4" name="pole tekstowe 3"/>
          <p:cNvSpPr txBox="1"/>
          <p:nvPr/>
        </p:nvSpPr>
        <p:spPr>
          <a:xfrm>
            <a:off x="120130" y="6138469"/>
            <a:ext cx="576303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pl-PL" sz="2400" dirty="0">
                <a:solidFill>
                  <a:schemeClr val="bg1"/>
                </a:solidFill>
              </a:rPr>
              <a:t>11</a:t>
            </a:r>
          </a:p>
        </p:txBody>
      </p:sp>
      <p:sp>
        <p:nvSpPr>
          <p:cNvPr id="10" name="pole tekstowe 21"/>
          <p:cNvSpPr txBox="1"/>
          <p:nvPr/>
        </p:nvSpPr>
        <p:spPr>
          <a:xfrm>
            <a:off x="671390" y="3748147"/>
            <a:ext cx="6447039" cy="135421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3E3E3D"/>
                </a:solidFill>
              </a:rPr>
              <a:t>https://</a:t>
            </a:r>
            <a:r>
              <a:rPr lang="en-US" sz="1400" b="1" dirty="0" err="1">
                <a:solidFill>
                  <a:srgbClr val="3E3E3D"/>
                </a:solidFill>
              </a:rPr>
              <a:t>pixabay.com</a:t>
            </a:r>
            <a:r>
              <a:rPr lang="en-US" sz="1400" b="1" dirty="0">
                <a:solidFill>
                  <a:srgbClr val="3E3E3D"/>
                </a:solidFill>
              </a:rPr>
              <a:t>, ​</a:t>
            </a: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3E3E3D"/>
                </a:solidFill>
              </a:rPr>
              <a:t>https://</a:t>
            </a:r>
            <a:r>
              <a:rPr lang="en-US" sz="1400" b="1" dirty="0" err="1">
                <a:solidFill>
                  <a:srgbClr val="3E3E3D"/>
                </a:solidFill>
              </a:rPr>
              <a:t>www.pexels.com</a:t>
            </a:r>
            <a:r>
              <a:rPr lang="en-US" sz="1400" b="1" dirty="0">
                <a:solidFill>
                  <a:srgbClr val="3E3E3D"/>
                </a:solidFill>
              </a:rPr>
              <a:t>​</a:t>
            </a: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3E3E3D"/>
                </a:solidFill>
              </a:rPr>
              <a:t>http://</a:t>
            </a:r>
            <a:r>
              <a:rPr lang="en-US" sz="1400" b="1" dirty="0" err="1">
                <a:solidFill>
                  <a:srgbClr val="3E3E3D"/>
                </a:solidFill>
              </a:rPr>
              <a:t>pl.freepik.com</a:t>
            </a:r>
            <a:endParaRPr lang="en-US" sz="1400" b="1" dirty="0">
              <a:solidFill>
                <a:srgbClr val="3E3E3D"/>
              </a:solidFill>
            </a:endParaRPr>
          </a:p>
        </p:txBody>
      </p:sp>
      <p:sp>
        <p:nvSpPr>
          <p:cNvPr id="13" name="pole tekstowe 7"/>
          <p:cNvSpPr txBox="1"/>
          <p:nvPr/>
        </p:nvSpPr>
        <p:spPr>
          <a:xfrm>
            <a:off x="696433" y="292167"/>
            <a:ext cx="3735573" cy="30777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pl-PL" sz="1100" b="1" dirty="0">
                <a:solidFill>
                  <a:srgbClr val="E29C00"/>
                </a:solidFill>
              </a:rPr>
              <a:t>Wstęp</a:t>
            </a:r>
          </a:p>
        </p:txBody>
      </p:sp>
      <p:pic>
        <p:nvPicPr>
          <p:cNvPr id="8" name="Grafika 7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1553" y="5855187"/>
            <a:ext cx="1712265" cy="515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8688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9C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a 11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29507" y="371923"/>
            <a:ext cx="764192" cy="796033"/>
          </a:xfrm>
          <a:prstGeom prst="rect">
            <a:avLst/>
          </a:prstGeom>
        </p:spPr>
      </p:pic>
      <p:sp>
        <p:nvSpPr>
          <p:cNvPr id="6" name="pole tekstowe 1"/>
          <p:cNvSpPr txBox="1"/>
          <p:nvPr/>
        </p:nvSpPr>
        <p:spPr>
          <a:xfrm>
            <a:off x="689530" y="1339911"/>
            <a:ext cx="8467169" cy="504183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pl-PL" b="1" dirty="0">
                <a:solidFill>
                  <a:schemeClr val="bg1"/>
                </a:solidFill>
              </a:rPr>
              <a:t>01.   Rozdział pierwszy prezentacji</a:t>
            </a:r>
          </a:p>
          <a:p>
            <a:pPr lvl="1">
              <a:spcAft>
                <a:spcPts val="1800"/>
              </a:spcAft>
            </a:pPr>
            <a:r>
              <a:rPr lang="pl-PL" sz="1400" dirty="0">
                <a:solidFill>
                  <a:schemeClr val="bg1"/>
                </a:solidFill>
              </a:rPr>
              <a:t>Jest dostępnych wiele różnych wersji </a:t>
            </a:r>
          </a:p>
          <a:p>
            <a:r>
              <a:rPr lang="pl-PL" b="1" dirty="0">
                <a:solidFill>
                  <a:schemeClr val="bg1"/>
                </a:solidFill>
              </a:rPr>
              <a:t>02.   Rozdział drugi prezentacji</a:t>
            </a:r>
          </a:p>
          <a:p>
            <a:pPr lvl="1">
              <a:spcAft>
                <a:spcPts val="1800"/>
              </a:spcAft>
            </a:pPr>
            <a:r>
              <a:rPr lang="pl-PL" sz="1400" dirty="0">
                <a:solidFill>
                  <a:schemeClr val="bg1"/>
                </a:solidFill>
              </a:rPr>
              <a:t>Jest dostępnych wiele różnych wersji </a:t>
            </a:r>
          </a:p>
          <a:p>
            <a:r>
              <a:rPr lang="pl-PL" b="1" dirty="0">
                <a:solidFill>
                  <a:schemeClr val="bg1"/>
                </a:solidFill>
              </a:rPr>
              <a:t>03.   Rozdział trzeci prezentacji</a:t>
            </a:r>
          </a:p>
          <a:p>
            <a:pPr lvl="1">
              <a:spcAft>
                <a:spcPts val="1800"/>
              </a:spcAft>
            </a:pPr>
            <a:r>
              <a:rPr lang="pl-PL" sz="1400" dirty="0">
                <a:solidFill>
                  <a:schemeClr val="bg1"/>
                </a:solidFill>
              </a:rPr>
              <a:t>Jest dostępnych wiele różnych wersji </a:t>
            </a:r>
          </a:p>
          <a:p>
            <a:r>
              <a:rPr lang="pl-PL" b="1" dirty="0">
                <a:solidFill>
                  <a:schemeClr val="bg1"/>
                </a:solidFill>
              </a:rPr>
              <a:t>04.   Rozdział czwarty prezentacji</a:t>
            </a:r>
          </a:p>
          <a:p>
            <a:pPr lvl="1">
              <a:spcAft>
                <a:spcPts val="1800"/>
              </a:spcAft>
            </a:pPr>
            <a:r>
              <a:rPr lang="pl-PL" sz="1400" dirty="0">
                <a:solidFill>
                  <a:schemeClr val="bg1"/>
                </a:solidFill>
              </a:rPr>
              <a:t>Jest dostępnych wiele różnych wersji</a:t>
            </a:r>
          </a:p>
          <a:p>
            <a:r>
              <a:rPr lang="pl-PL" b="1" dirty="0">
                <a:solidFill>
                  <a:schemeClr val="bg1"/>
                </a:solidFill>
              </a:rPr>
              <a:t>05.   Podsumowanie prezentacji</a:t>
            </a:r>
          </a:p>
          <a:p>
            <a:pPr lvl="1">
              <a:spcAft>
                <a:spcPts val="1800"/>
              </a:spcAft>
            </a:pPr>
            <a:r>
              <a:rPr lang="pl-PL" sz="1400" dirty="0">
                <a:solidFill>
                  <a:schemeClr val="bg1"/>
                </a:solidFill>
              </a:rPr>
              <a:t>Jest dostępnych wiele różnych wersji </a:t>
            </a:r>
          </a:p>
          <a:p>
            <a:pPr lvl="1">
              <a:spcAft>
                <a:spcPts val="1800"/>
              </a:spcAft>
            </a:pPr>
            <a:r>
              <a:rPr lang="pl-PL" sz="1400" dirty="0">
                <a:solidFill>
                  <a:srgbClr val="3E3E3D"/>
                </a:solidFill>
              </a:rPr>
              <a:t> </a:t>
            </a:r>
          </a:p>
        </p:txBody>
      </p:sp>
      <p:sp>
        <p:nvSpPr>
          <p:cNvPr id="7" name="pole tekstowe 8"/>
          <p:cNvSpPr txBox="1"/>
          <p:nvPr/>
        </p:nvSpPr>
        <p:spPr>
          <a:xfrm>
            <a:off x="689530" y="298771"/>
            <a:ext cx="3735573" cy="30777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pl-PL" sz="1100" b="1" dirty="0">
                <a:solidFill>
                  <a:schemeClr val="bg1"/>
                </a:solidFill>
              </a:rPr>
              <a:t>Spis treści</a:t>
            </a:r>
          </a:p>
        </p:txBody>
      </p:sp>
      <p:sp>
        <p:nvSpPr>
          <p:cNvPr id="8" name="pole tekstowe 20"/>
          <p:cNvSpPr txBox="1"/>
          <p:nvPr/>
        </p:nvSpPr>
        <p:spPr>
          <a:xfrm>
            <a:off x="696433" y="6298782"/>
            <a:ext cx="5575006" cy="26935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pl-PL" sz="1100" b="1" dirty="0">
                <a:solidFill>
                  <a:schemeClr val="bg1"/>
                </a:solidFill>
              </a:rPr>
              <a:t>Tytuł prezentacji w jednym wierszu</a:t>
            </a:r>
          </a:p>
        </p:txBody>
      </p:sp>
    </p:spTree>
    <p:extLst>
      <p:ext uri="{BB962C8B-B14F-4D97-AF65-F5344CB8AC3E}">
        <p14:creationId xmlns:p14="http://schemas.microsoft.com/office/powerpoint/2010/main" val="11918686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126" t="12719" r="34062" b="5217"/>
          <a:stretch/>
        </p:blipFill>
        <p:spPr>
          <a:xfrm>
            <a:off x="1905000" y="0"/>
            <a:ext cx="10287000" cy="6858000"/>
          </a:xfrm>
          <a:prstGeom prst="rect">
            <a:avLst/>
          </a:prstGeom>
        </p:spPr>
      </p:pic>
      <p:sp>
        <p:nvSpPr>
          <p:cNvPr id="8" name="Dowolny kształt: kształt 7"/>
          <p:cNvSpPr/>
          <p:nvPr/>
        </p:nvSpPr>
        <p:spPr>
          <a:xfrm>
            <a:off x="9774" y="0"/>
            <a:ext cx="6295888" cy="6858000"/>
          </a:xfrm>
          <a:custGeom>
            <a:avLst/>
            <a:gdLst>
              <a:gd name="connsiteX0" fmla="*/ 0 w 6295888"/>
              <a:gd name="connsiteY0" fmla="*/ 0 h 6858000"/>
              <a:gd name="connsiteX1" fmla="*/ 2917466 w 6295888"/>
              <a:gd name="connsiteY1" fmla="*/ 0 h 6858000"/>
              <a:gd name="connsiteX2" fmla="*/ 6295888 w 6295888"/>
              <a:gd name="connsiteY2" fmla="*/ 0 h 6858000"/>
              <a:gd name="connsiteX3" fmla="*/ 6246907 w 6295888"/>
              <a:gd name="connsiteY3" fmla="*/ 15733 h 6858000"/>
              <a:gd name="connsiteX4" fmla="*/ 6075497 w 6295888"/>
              <a:gd name="connsiteY4" fmla="*/ 283312 h 6858000"/>
              <a:gd name="connsiteX5" fmla="*/ 6075497 w 6295888"/>
              <a:gd name="connsiteY5" fmla="*/ 563312 h 6858000"/>
              <a:gd name="connsiteX6" fmla="*/ 6075498 w 6295888"/>
              <a:gd name="connsiteY6" fmla="*/ 563317 h 6858000"/>
              <a:gd name="connsiteX7" fmla="*/ 6075498 w 6295888"/>
              <a:gd name="connsiteY7" fmla="*/ 6167118 h 6858000"/>
              <a:gd name="connsiteX8" fmla="*/ 6075498 w 6295888"/>
              <a:gd name="connsiteY8" fmla="*/ 6457506 h 6858000"/>
              <a:gd name="connsiteX9" fmla="*/ 6075498 w 6295888"/>
              <a:gd name="connsiteY9" fmla="*/ 6688088 h 6858000"/>
              <a:gd name="connsiteX10" fmla="*/ 5911290 w 6295888"/>
              <a:gd name="connsiteY10" fmla="*/ 6858000 h 6858000"/>
              <a:gd name="connsiteX11" fmla="*/ 5690569 w 6295888"/>
              <a:gd name="connsiteY11" fmla="*/ 6858000 h 6858000"/>
              <a:gd name="connsiteX12" fmla="*/ 2683117 w 6295888"/>
              <a:gd name="connsiteY12" fmla="*/ 6858000 h 6858000"/>
              <a:gd name="connsiteX13" fmla="*/ 0 w 6295888"/>
              <a:gd name="connsiteY1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295888" h="6858000">
                <a:moveTo>
                  <a:pt x="0" y="0"/>
                </a:moveTo>
                <a:lnTo>
                  <a:pt x="2917466" y="0"/>
                </a:lnTo>
                <a:lnTo>
                  <a:pt x="6295888" y="0"/>
                </a:lnTo>
                <a:lnTo>
                  <a:pt x="6246907" y="15733"/>
                </a:lnTo>
                <a:cubicBezTo>
                  <a:pt x="6146177" y="59818"/>
                  <a:pt x="6075497" y="163025"/>
                  <a:pt x="6075497" y="283312"/>
                </a:cubicBezTo>
                <a:lnTo>
                  <a:pt x="6075497" y="563312"/>
                </a:lnTo>
                <a:lnTo>
                  <a:pt x="6075498" y="563317"/>
                </a:lnTo>
                <a:lnTo>
                  <a:pt x="6075498" y="6167118"/>
                </a:lnTo>
                <a:lnTo>
                  <a:pt x="6075498" y="6457506"/>
                </a:lnTo>
                <a:lnTo>
                  <a:pt x="6075498" y="6688088"/>
                </a:lnTo>
                <a:cubicBezTo>
                  <a:pt x="6075498" y="6781928"/>
                  <a:pt x="6001980" y="6858000"/>
                  <a:pt x="5911290" y="6858000"/>
                </a:cubicBezTo>
                <a:lnTo>
                  <a:pt x="5690569" y="6858000"/>
                </a:lnTo>
                <a:lnTo>
                  <a:pt x="268311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pole tekstowe 1"/>
          <p:cNvSpPr txBox="1"/>
          <p:nvPr/>
        </p:nvSpPr>
        <p:spPr>
          <a:xfrm>
            <a:off x="689531" y="1339911"/>
            <a:ext cx="4915742" cy="504183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pl-PL" b="1" dirty="0">
                <a:solidFill>
                  <a:srgbClr val="E29C00"/>
                </a:solidFill>
              </a:rPr>
              <a:t>01.   </a:t>
            </a:r>
            <a:r>
              <a:rPr lang="pl-PL" b="1" dirty="0">
                <a:solidFill>
                  <a:srgbClr val="3E3E3D"/>
                </a:solidFill>
              </a:rPr>
              <a:t>Rozdział pierwszy prezentacji</a:t>
            </a:r>
          </a:p>
          <a:p>
            <a:pPr lvl="1">
              <a:spcAft>
                <a:spcPts val="1800"/>
              </a:spcAft>
            </a:pPr>
            <a:r>
              <a:rPr lang="pl-PL" sz="1400" dirty="0">
                <a:solidFill>
                  <a:srgbClr val="3E3E3D"/>
                </a:solidFill>
              </a:rPr>
              <a:t>Jest dostępnych wiele różnych wersji </a:t>
            </a:r>
          </a:p>
          <a:p>
            <a:r>
              <a:rPr lang="pl-PL" b="1" dirty="0">
                <a:solidFill>
                  <a:srgbClr val="E29C00"/>
                </a:solidFill>
              </a:rPr>
              <a:t>02.   </a:t>
            </a:r>
            <a:r>
              <a:rPr lang="pl-PL" b="1" dirty="0">
                <a:solidFill>
                  <a:srgbClr val="3E3E3D"/>
                </a:solidFill>
              </a:rPr>
              <a:t>Rozdział drugi prezentacji</a:t>
            </a:r>
          </a:p>
          <a:p>
            <a:pPr lvl="1">
              <a:spcAft>
                <a:spcPts val="1800"/>
              </a:spcAft>
            </a:pPr>
            <a:r>
              <a:rPr lang="pl-PL" sz="1400" dirty="0">
                <a:solidFill>
                  <a:srgbClr val="3E3E3D"/>
                </a:solidFill>
              </a:rPr>
              <a:t>Jest dostępnych wiele różnych wersji </a:t>
            </a:r>
          </a:p>
          <a:p>
            <a:r>
              <a:rPr lang="pl-PL" b="1" dirty="0">
                <a:solidFill>
                  <a:srgbClr val="E29C00"/>
                </a:solidFill>
              </a:rPr>
              <a:t>03.   </a:t>
            </a:r>
            <a:r>
              <a:rPr lang="pl-PL" b="1" dirty="0">
                <a:solidFill>
                  <a:srgbClr val="3E3E3D"/>
                </a:solidFill>
              </a:rPr>
              <a:t>Rozdział trzeci prezentacji</a:t>
            </a:r>
          </a:p>
          <a:p>
            <a:pPr lvl="1">
              <a:spcAft>
                <a:spcPts val="1800"/>
              </a:spcAft>
            </a:pPr>
            <a:r>
              <a:rPr lang="pl-PL" sz="1400" dirty="0">
                <a:solidFill>
                  <a:srgbClr val="3E3E3D"/>
                </a:solidFill>
              </a:rPr>
              <a:t>Jest dostępnych wiele różnych wersji </a:t>
            </a:r>
          </a:p>
          <a:p>
            <a:r>
              <a:rPr lang="pl-PL" b="1" dirty="0">
                <a:solidFill>
                  <a:srgbClr val="E29C00"/>
                </a:solidFill>
              </a:rPr>
              <a:t>04.   </a:t>
            </a:r>
            <a:r>
              <a:rPr lang="pl-PL" b="1" dirty="0">
                <a:solidFill>
                  <a:srgbClr val="3E3E3D"/>
                </a:solidFill>
              </a:rPr>
              <a:t>Rozdział czwarty prezentacji</a:t>
            </a:r>
          </a:p>
          <a:p>
            <a:pPr lvl="1">
              <a:spcAft>
                <a:spcPts val="1800"/>
              </a:spcAft>
            </a:pPr>
            <a:r>
              <a:rPr lang="pl-PL" sz="1400" dirty="0">
                <a:solidFill>
                  <a:srgbClr val="3E3E3D"/>
                </a:solidFill>
              </a:rPr>
              <a:t>Jest dostępnych wiele różnych wersji</a:t>
            </a:r>
          </a:p>
          <a:p>
            <a:r>
              <a:rPr lang="pl-PL" b="1" dirty="0">
                <a:solidFill>
                  <a:srgbClr val="E29C00"/>
                </a:solidFill>
              </a:rPr>
              <a:t>05.   </a:t>
            </a:r>
            <a:r>
              <a:rPr lang="pl-PL" b="1" dirty="0">
                <a:solidFill>
                  <a:srgbClr val="3E3E3D"/>
                </a:solidFill>
              </a:rPr>
              <a:t>Podsumowanie prezentacji</a:t>
            </a:r>
          </a:p>
          <a:p>
            <a:pPr lvl="1">
              <a:spcAft>
                <a:spcPts val="1800"/>
              </a:spcAft>
            </a:pPr>
            <a:r>
              <a:rPr lang="pl-PL" sz="1400" dirty="0">
                <a:solidFill>
                  <a:srgbClr val="3E3E3D"/>
                </a:solidFill>
              </a:rPr>
              <a:t>Jest dostępnych wiele różnych wersji </a:t>
            </a:r>
          </a:p>
          <a:p>
            <a:pPr lvl="1">
              <a:spcAft>
                <a:spcPts val="1800"/>
              </a:spcAft>
            </a:pPr>
            <a:r>
              <a:rPr lang="pl-PL" sz="1400" dirty="0">
                <a:solidFill>
                  <a:srgbClr val="3E3E3D"/>
                </a:solidFill>
              </a:rPr>
              <a:t> </a:t>
            </a:r>
          </a:p>
        </p:txBody>
      </p:sp>
      <p:pic>
        <p:nvPicPr>
          <p:cNvPr id="7" name="Grafika 6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655312" y="371923"/>
            <a:ext cx="1129242" cy="1176293"/>
          </a:xfrm>
          <a:prstGeom prst="rect">
            <a:avLst/>
          </a:prstGeom>
        </p:spPr>
      </p:pic>
      <p:sp>
        <p:nvSpPr>
          <p:cNvPr id="9" name="pole tekstowe 8"/>
          <p:cNvSpPr txBox="1"/>
          <p:nvPr/>
        </p:nvSpPr>
        <p:spPr>
          <a:xfrm>
            <a:off x="689530" y="298771"/>
            <a:ext cx="3735573" cy="30777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pl-PL" sz="1100" b="1" dirty="0">
                <a:solidFill>
                  <a:srgbClr val="E29C00"/>
                </a:solidFill>
              </a:rPr>
              <a:t>Spis treści</a:t>
            </a:r>
          </a:p>
        </p:txBody>
      </p:sp>
    </p:spTree>
    <p:extLst>
      <p:ext uri="{BB962C8B-B14F-4D97-AF65-F5344CB8AC3E}">
        <p14:creationId xmlns:p14="http://schemas.microsoft.com/office/powerpoint/2010/main" val="19682811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9" r="19106"/>
          <a:stretch/>
        </p:blipFill>
        <p:spPr>
          <a:xfrm>
            <a:off x="8832113" y="0"/>
            <a:ext cx="3359888" cy="6858000"/>
          </a:xfrm>
          <a:prstGeom prst="rect">
            <a:avLst/>
          </a:prstGeom>
        </p:spPr>
      </p:pic>
      <p:pic>
        <p:nvPicPr>
          <p:cNvPr id="4" name="Grafika 3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021269" y="371923"/>
            <a:ext cx="764192" cy="796033"/>
          </a:xfrm>
          <a:prstGeom prst="rect">
            <a:avLst/>
          </a:prstGeom>
        </p:spPr>
      </p:pic>
      <p:sp>
        <p:nvSpPr>
          <p:cNvPr id="38" name="Dowolny kształt: kształt 37"/>
          <p:cNvSpPr/>
          <p:nvPr/>
        </p:nvSpPr>
        <p:spPr>
          <a:xfrm>
            <a:off x="0" y="-5315"/>
            <a:ext cx="9386221" cy="6858000"/>
          </a:xfrm>
          <a:custGeom>
            <a:avLst/>
            <a:gdLst>
              <a:gd name="connsiteX0" fmla="*/ 0 w 9712287"/>
              <a:gd name="connsiteY0" fmla="*/ 0 h 6858000"/>
              <a:gd name="connsiteX1" fmla="*/ 6216502 w 9712287"/>
              <a:gd name="connsiteY1" fmla="*/ 0 h 6858000"/>
              <a:gd name="connsiteX2" fmla="*/ 9712287 w 9712287"/>
              <a:gd name="connsiteY2" fmla="*/ 0 h 6858000"/>
              <a:gd name="connsiteX3" fmla="*/ 9661604 w 9712287"/>
              <a:gd name="connsiteY3" fmla="*/ 15733 h 6858000"/>
              <a:gd name="connsiteX4" fmla="*/ 9484240 w 9712287"/>
              <a:gd name="connsiteY4" fmla="*/ 283312 h 6858000"/>
              <a:gd name="connsiteX5" fmla="*/ 9484240 w 9712287"/>
              <a:gd name="connsiteY5" fmla="*/ 563312 h 6858000"/>
              <a:gd name="connsiteX6" fmla="*/ 9484241 w 9712287"/>
              <a:gd name="connsiteY6" fmla="*/ 563317 h 6858000"/>
              <a:gd name="connsiteX7" fmla="*/ 9484241 w 9712287"/>
              <a:gd name="connsiteY7" fmla="*/ 6167118 h 6858000"/>
              <a:gd name="connsiteX8" fmla="*/ 9484241 w 9712287"/>
              <a:gd name="connsiteY8" fmla="*/ 6457506 h 6858000"/>
              <a:gd name="connsiteX9" fmla="*/ 9484241 w 9712287"/>
              <a:gd name="connsiteY9" fmla="*/ 6688088 h 6858000"/>
              <a:gd name="connsiteX10" fmla="*/ 9314329 w 9712287"/>
              <a:gd name="connsiteY10" fmla="*/ 6858000 h 6858000"/>
              <a:gd name="connsiteX11" fmla="*/ 9085940 w 9712287"/>
              <a:gd name="connsiteY11" fmla="*/ 6858000 h 6858000"/>
              <a:gd name="connsiteX12" fmla="*/ 5974012 w 9712287"/>
              <a:gd name="connsiteY12" fmla="*/ 6858000 h 6858000"/>
              <a:gd name="connsiteX13" fmla="*/ 0 w 9712287"/>
              <a:gd name="connsiteY1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9712287" h="6858000">
                <a:moveTo>
                  <a:pt x="0" y="0"/>
                </a:moveTo>
                <a:lnTo>
                  <a:pt x="6216502" y="0"/>
                </a:lnTo>
                <a:lnTo>
                  <a:pt x="9712287" y="0"/>
                </a:lnTo>
                <a:lnTo>
                  <a:pt x="9661604" y="15733"/>
                </a:lnTo>
                <a:cubicBezTo>
                  <a:pt x="9557375" y="59818"/>
                  <a:pt x="9484240" y="163025"/>
                  <a:pt x="9484240" y="283312"/>
                </a:cubicBezTo>
                <a:lnTo>
                  <a:pt x="9484240" y="563312"/>
                </a:lnTo>
                <a:lnTo>
                  <a:pt x="9484241" y="563317"/>
                </a:lnTo>
                <a:lnTo>
                  <a:pt x="9484241" y="6167118"/>
                </a:lnTo>
                <a:lnTo>
                  <a:pt x="9484241" y="6457506"/>
                </a:lnTo>
                <a:lnTo>
                  <a:pt x="9484241" y="6688088"/>
                </a:lnTo>
                <a:cubicBezTo>
                  <a:pt x="9484241" y="6781928"/>
                  <a:pt x="9408169" y="6858000"/>
                  <a:pt x="9314329" y="6858000"/>
                </a:cubicBezTo>
                <a:lnTo>
                  <a:pt x="9085940" y="6858000"/>
                </a:lnTo>
                <a:lnTo>
                  <a:pt x="5974012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E29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" name="pole tekstowe 9"/>
          <p:cNvSpPr txBox="1"/>
          <p:nvPr/>
        </p:nvSpPr>
        <p:spPr>
          <a:xfrm>
            <a:off x="657214" y="1914209"/>
            <a:ext cx="5918791" cy="132343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pl-PL" sz="3600" b="1" dirty="0">
                <a:solidFill>
                  <a:schemeClr val="bg1"/>
                </a:solidFill>
              </a:rPr>
              <a:t>Długi tytuł prezentacji </a:t>
            </a:r>
          </a:p>
          <a:p>
            <a:r>
              <a:rPr lang="pl-PL" sz="3600" b="1" dirty="0">
                <a:solidFill>
                  <a:schemeClr val="bg1"/>
                </a:solidFill>
              </a:rPr>
              <a:t>w dwóch wierszach</a:t>
            </a:r>
          </a:p>
        </p:txBody>
      </p:sp>
      <p:sp>
        <p:nvSpPr>
          <p:cNvPr id="39" name="pole tekstowe 38"/>
          <p:cNvSpPr txBox="1"/>
          <p:nvPr/>
        </p:nvSpPr>
        <p:spPr>
          <a:xfrm>
            <a:off x="678477" y="3423685"/>
            <a:ext cx="7955157" cy="88030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ts val="2100"/>
              </a:lnSpc>
            </a:pPr>
            <a:r>
              <a:rPr lang="pl-PL" sz="1400" dirty="0">
                <a:solidFill>
                  <a:schemeClr val="bg1"/>
                </a:solidFill>
              </a:rPr>
              <a:t>Krótkie wprowadzenie do prezentacji. Jest dostępnych wiele różnych wersji </a:t>
            </a:r>
            <a:r>
              <a:rPr lang="pl-PL" sz="1400" dirty="0" err="1">
                <a:solidFill>
                  <a:schemeClr val="bg1"/>
                </a:solidFill>
              </a:rPr>
              <a:t>Lorem</a:t>
            </a:r>
            <a:r>
              <a:rPr lang="pl-PL" sz="1400" dirty="0">
                <a:solidFill>
                  <a:schemeClr val="bg1"/>
                </a:solidFill>
              </a:rPr>
              <a:t> </a:t>
            </a:r>
            <a:r>
              <a:rPr lang="pl-PL" sz="1400" dirty="0" err="1">
                <a:solidFill>
                  <a:schemeClr val="bg1"/>
                </a:solidFill>
              </a:rPr>
              <a:t>Ipsum</a:t>
            </a:r>
            <a:r>
              <a:rPr lang="pl-PL" sz="1400" dirty="0">
                <a:solidFill>
                  <a:schemeClr val="bg1"/>
                </a:solidFill>
              </a:rPr>
              <a:t>, ale większość zmieni się pod wpływem przypadkowych słów Wielu projektantów używa </a:t>
            </a:r>
            <a:r>
              <a:rPr lang="pl-PL" sz="1400" dirty="0" err="1">
                <a:solidFill>
                  <a:schemeClr val="bg1"/>
                </a:solidFill>
              </a:rPr>
              <a:t>Lorem</a:t>
            </a:r>
            <a:r>
              <a:rPr lang="pl-PL" sz="1400" dirty="0">
                <a:solidFill>
                  <a:schemeClr val="bg1"/>
                </a:solidFill>
              </a:rPr>
              <a:t> </a:t>
            </a:r>
            <a:r>
              <a:rPr lang="pl-PL" sz="1400" dirty="0" err="1">
                <a:solidFill>
                  <a:schemeClr val="bg1"/>
                </a:solidFill>
              </a:rPr>
              <a:t>Ipsum</a:t>
            </a:r>
            <a:r>
              <a:rPr lang="pl-PL" sz="1400" dirty="0">
                <a:solidFill>
                  <a:schemeClr val="bg1"/>
                </a:solidFill>
              </a:rPr>
              <a:t> jako domyślnego modelu tekstu. </a:t>
            </a:r>
          </a:p>
        </p:txBody>
      </p:sp>
      <p:sp>
        <p:nvSpPr>
          <p:cNvPr id="11" name="pole tekstowe 8"/>
          <p:cNvSpPr txBox="1"/>
          <p:nvPr/>
        </p:nvSpPr>
        <p:spPr>
          <a:xfrm>
            <a:off x="689530" y="298771"/>
            <a:ext cx="3735573" cy="30777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pl-PL" sz="1100" b="1" dirty="0">
                <a:solidFill>
                  <a:schemeClr val="bg1"/>
                </a:solidFill>
              </a:rPr>
              <a:t>Łódź, 04.01.2017</a:t>
            </a:r>
          </a:p>
        </p:txBody>
      </p:sp>
      <p:pic>
        <p:nvPicPr>
          <p:cNvPr id="9" name="Grafika 8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81554" y="5667845"/>
            <a:ext cx="1601346" cy="702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8169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26" r="11111" b="5959"/>
          <a:stretch/>
        </p:blipFill>
        <p:spPr>
          <a:xfrm rot="16200000" flipV="1">
            <a:off x="8140995" y="1024269"/>
            <a:ext cx="5075278" cy="3026737"/>
          </a:xfrm>
          <a:prstGeom prst="rect">
            <a:avLst/>
          </a:prstGeom>
        </p:spPr>
      </p:pic>
      <p:pic>
        <p:nvPicPr>
          <p:cNvPr id="5" name="Grafika 4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021269" y="371923"/>
            <a:ext cx="764192" cy="796033"/>
          </a:xfrm>
          <a:prstGeom prst="rect">
            <a:avLst/>
          </a:prstGeom>
        </p:spPr>
      </p:pic>
      <p:sp>
        <p:nvSpPr>
          <p:cNvPr id="18" name="Dowolny kształt: kształt 17"/>
          <p:cNvSpPr/>
          <p:nvPr/>
        </p:nvSpPr>
        <p:spPr>
          <a:xfrm>
            <a:off x="8272130" y="4410740"/>
            <a:ext cx="3919872" cy="2447260"/>
          </a:xfrm>
          <a:custGeom>
            <a:avLst/>
            <a:gdLst>
              <a:gd name="connsiteX0" fmla="*/ 3919871 w 3919872"/>
              <a:gd name="connsiteY0" fmla="*/ 0 h 2348023"/>
              <a:gd name="connsiteX1" fmla="*/ 3919871 w 3919872"/>
              <a:gd name="connsiteY1" fmla="*/ 408162 h 2348023"/>
              <a:gd name="connsiteX2" fmla="*/ 3919872 w 3919872"/>
              <a:gd name="connsiteY2" fmla="*/ 408167 h 2348023"/>
              <a:gd name="connsiteX3" fmla="*/ 3919872 w 3919872"/>
              <a:gd name="connsiteY3" fmla="*/ 2104660 h 2348023"/>
              <a:gd name="connsiteX4" fmla="*/ 3919871 w 3919872"/>
              <a:gd name="connsiteY4" fmla="*/ 2104665 h 2348023"/>
              <a:gd name="connsiteX5" fmla="*/ 3919871 w 3919872"/>
              <a:gd name="connsiteY5" fmla="*/ 2348023 h 2348023"/>
              <a:gd name="connsiteX6" fmla="*/ 3676509 w 3919872"/>
              <a:gd name="connsiteY6" fmla="*/ 2348023 h 2348023"/>
              <a:gd name="connsiteX7" fmla="*/ 1136499 w 3919872"/>
              <a:gd name="connsiteY7" fmla="*/ 2348023 h 2348023"/>
              <a:gd name="connsiteX8" fmla="*/ 0 w 3919872"/>
              <a:gd name="connsiteY8" fmla="*/ 2348023 h 2348023"/>
              <a:gd name="connsiteX9" fmla="*/ 0 w 3919872"/>
              <a:gd name="connsiteY9" fmla="*/ 1422990 h 2348023"/>
              <a:gd name="connsiteX10" fmla="*/ 893136 w 3919872"/>
              <a:gd name="connsiteY10" fmla="*/ 1422990 h 2348023"/>
              <a:gd name="connsiteX11" fmla="*/ 893136 w 3919872"/>
              <a:gd name="connsiteY11" fmla="*/ 408167 h 2348023"/>
              <a:gd name="connsiteX12" fmla="*/ 1136499 w 3919872"/>
              <a:gd name="connsiteY12" fmla="*/ 164804 h 2348023"/>
              <a:gd name="connsiteX13" fmla="*/ 2624465 w 3919872"/>
              <a:gd name="connsiteY13" fmla="*/ 164804 h 2348023"/>
              <a:gd name="connsiteX14" fmla="*/ 2624470 w 3919872"/>
              <a:gd name="connsiteY14" fmla="*/ 164805 h 2348023"/>
              <a:gd name="connsiteX15" fmla="*/ 3755066 w 3919872"/>
              <a:gd name="connsiteY15" fmla="*/ 164805 h 2348023"/>
              <a:gd name="connsiteX16" fmla="*/ 3919871 w 3919872"/>
              <a:gd name="connsiteY16" fmla="*/ 0 h 2348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919872" h="2348023">
                <a:moveTo>
                  <a:pt x="3919871" y="0"/>
                </a:moveTo>
                <a:lnTo>
                  <a:pt x="3919871" y="408162"/>
                </a:lnTo>
                <a:lnTo>
                  <a:pt x="3919872" y="408167"/>
                </a:lnTo>
                <a:lnTo>
                  <a:pt x="3919872" y="2104660"/>
                </a:lnTo>
                <a:lnTo>
                  <a:pt x="3919871" y="2104665"/>
                </a:lnTo>
                <a:lnTo>
                  <a:pt x="3919871" y="2348023"/>
                </a:lnTo>
                <a:lnTo>
                  <a:pt x="3676509" y="2348023"/>
                </a:lnTo>
                <a:lnTo>
                  <a:pt x="1136499" y="2348023"/>
                </a:lnTo>
                <a:lnTo>
                  <a:pt x="0" y="2348023"/>
                </a:lnTo>
                <a:lnTo>
                  <a:pt x="0" y="1422990"/>
                </a:lnTo>
                <a:lnTo>
                  <a:pt x="893136" y="1422990"/>
                </a:lnTo>
                <a:lnTo>
                  <a:pt x="893136" y="408167"/>
                </a:lnTo>
                <a:cubicBezTo>
                  <a:pt x="893136" y="273761"/>
                  <a:pt x="1002093" y="164804"/>
                  <a:pt x="1136499" y="164804"/>
                </a:cubicBezTo>
                <a:lnTo>
                  <a:pt x="2624465" y="164804"/>
                </a:lnTo>
                <a:lnTo>
                  <a:pt x="2624470" y="164805"/>
                </a:lnTo>
                <a:lnTo>
                  <a:pt x="3755066" y="164805"/>
                </a:lnTo>
                <a:cubicBezTo>
                  <a:pt x="3846085" y="164805"/>
                  <a:pt x="3919871" y="91019"/>
                  <a:pt x="3919871" y="0"/>
                </a:cubicBezTo>
                <a:close/>
              </a:path>
            </a:pathLst>
          </a:custGeom>
          <a:solidFill>
            <a:srgbClr val="E29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Dowolny kształt: kształt 5"/>
          <p:cNvSpPr/>
          <p:nvPr/>
        </p:nvSpPr>
        <p:spPr>
          <a:xfrm>
            <a:off x="0" y="0"/>
            <a:ext cx="9386221" cy="6858000"/>
          </a:xfrm>
          <a:custGeom>
            <a:avLst/>
            <a:gdLst>
              <a:gd name="connsiteX0" fmla="*/ 0 w 9712287"/>
              <a:gd name="connsiteY0" fmla="*/ 0 h 6858000"/>
              <a:gd name="connsiteX1" fmla="*/ 6216502 w 9712287"/>
              <a:gd name="connsiteY1" fmla="*/ 0 h 6858000"/>
              <a:gd name="connsiteX2" fmla="*/ 9712287 w 9712287"/>
              <a:gd name="connsiteY2" fmla="*/ 0 h 6858000"/>
              <a:gd name="connsiteX3" fmla="*/ 9661604 w 9712287"/>
              <a:gd name="connsiteY3" fmla="*/ 15733 h 6858000"/>
              <a:gd name="connsiteX4" fmla="*/ 9484240 w 9712287"/>
              <a:gd name="connsiteY4" fmla="*/ 283312 h 6858000"/>
              <a:gd name="connsiteX5" fmla="*/ 9484240 w 9712287"/>
              <a:gd name="connsiteY5" fmla="*/ 563312 h 6858000"/>
              <a:gd name="connsiteX6" fmla="*/ 9484241 w 9712287"/>
              <a:gd name="connsiteY6" fmla="*/ 563317 h 6858000"/>
              <a:gd name="connsiteX7" fmla="*/ 9484241 w 9712287"/>
              <a:gd name="connsiteY7" fmla="*/ 6167118 h 6858000"/>
              <a:gd name="connsiteX8" fmla="*/ 9484241 w 9712287"/>
              <a:gd name="connsiteY8" fmla="*/ 6457506 h 6858000"/>
              <a:gd name="connsiteX9" fmla="*/ 9484241 w 9712287"/>
              <a:gd name="connsiteY9" fmla="*/ 6688088 h 6858000"/>
              <a:gd name="connsiteX10" fmla="*/ 9314329 w 9712287"/>
              <a:gd name="connsiteY10" fmla="*/ 6858000 h 6858000"/>
              <a:gd name="connsiteX11" fmla="*/ 9085940 w 9712287"/>
              <a:gd name="connsiteY11" fmla="*/ 6858000 h 6858000"/>
              <a:gd name="connsiteX12" fmla="*/ 5974012 w 9712287"/>
              <a:gd name="connsiteY12" fmla="*/ 6858000 h 6858000"/>
              <a:gd name="connsiteX13" fmla="*/ 0 w 9712287"/>
              <a:gd name="connsiteY1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9712287" h="6858000">
                <a:moveTo>
                  <a:pt x="0" y="0"/>
                </a:moveTo>
                <a:lnTo>
                  <a:pt x="6216502" y="0"/>
                </a:lnTo>
                <a:lnTo>
                  <a:pt x="9712287" y="0"/>
                </a:lnTo>
                <a:lnTo>
                  <a:pt x="9661604" y="15733"/>
                </a:lnTo>
                <a:cubicBezTo>
                  <a:pt x="9557375" y="59818"/>
                  <a:pt x="9484240" y="163025"/>
                  <a:pt x="9484240" y="283312"/>
                </a:cubicBezTo>
                <a:lnTo>
                  <a:pt x="9484240" y="563312"/>
                </a:lnTo>
                <a:lnTo>
                  <a:pt x="9484241" y="563317"/>
                </a:lnTo>
                <a:lnTo>
                  <a:pt x="9484241" y="6167118"/>
                </a:lnTo>
                <a:lnTo>
                  <a:pt x="9484241" y="6457506"/>
                </a:lnTo>
                <a:lnTo>
                  <a:pt x="9484241" y="6688088"/>
                </a:lnTo>
                <a:cubicBezTo>
                  <a:pt x="9484241" y="6781928"/>
                  <a:pt x="9408169" y="6858000"/>
                  <a:pt x="9314329" y="6858000"/>
                </a:cubicBezTo>
                <a:lnTo>
                  <a:pt x="9085940" y="6858000"/>
                </a:lnTo>
                <a:lnTo>
                  <a:pt x="597401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9" name="pole tekstowe 18"/>
          <p:cNvSpPr txBox="1"/>
          <p:nvPr/>
        </p:nvSpPr>
        <p:spPr>
          <a:xfrm>
            <a:off x="696433" y="1323257"/>
            <a:ext cx="3820632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pl-PL" sz="2400" b="1" dirty="0">
                <a:solidFill>
                  <a:srgbClr val="E29C00"/>
                </a:solidFill>
              </a:rPr>
              <a:t>Tytuł sekcji. Nagłówek</a:t>
            </a:r>
          </a:p>
        </p:txBody>
      </p:sp>
      <p:sp>
        <p:nvSpPr>
          <p:cNvPr id="20" name="pole tekstowe 19"/>
          <p:cNvSpPr txBox="1"/>
          <p:nvPr/>
        </p:nvSpPr>
        <p:spPr>
          <a:xfrm>
            <a:off x="696433" y="2274038"/>
            <a:ext cx="7764661" cy="120032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ts val="2100"/>
              </a:lnSpc>
            </a:pPr>
            <a:r>
              <a:rPr lang="en-US" sz="1400" dirty="0">
                <a:solidFill>
                  <a:srgbClr val="3E3E3D"/>
                </a:solidFill>
              </a:rPr>
              <a:t>Lodz, the former textile industry empire, today is a city of modern technologies, a city of culture and grand events. ​It is a metropolis where a landscape of industrial architecture mixes with silhouettes of </a:t>
            </a:r>
          </a:p>
          <a:p>
            <a:pPr>
              <a:lnSpc>
                <a:spcPts val="2100"/>
              </a:lnSpc>
            </a:pPr>
            <a:r>
              <a:rPr lang="en-US" sz="1400" dirty="0">
                <a:solidFill>
                  <a:srgbClr val="3E3E3D"/>
                </a:solidFill>
              </a:rPr>
              <a:t>the 20th century office buildings, production halls, culture and sports buildings.</a:t>
            </a:r>
            <a:endParaRPr lang="pl-PL" sz="1400" dirty="0">
              <a:solidFill>
                <a:srgbClr val="3E3E3D"/>
              </a:solidFill>
            </a:endParaRPr>
          </a:p>
        </p:txBody>
      </p:sp>
      <p:sp>
        <p:nvSpPr>
          <p:cNvPr id="21" name="pole tekstowe 20"/>
          <p:cNvSpPr txBox="1"/>
          <p:nvPr/>
        </p:nvSpPr>
        <p:spPr>
          <a:xfrm>
            <a:off x="696433" y="6298782"/>
            <a:ext cx="5575006" cy="26935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pl-PL" sz="1100" b="1" dirty="0">
                <a:solidFill>
                  <a:srgbClr val="3E3E3D"/>
                </a:solidFill>
              </a:rPr>
              <a:t>Tytuł prezentacji w jednym wierszu</a:t>
            </a:r>
          </a:p>
        </p:txBody>
      </p:sp>
      <p:sp>
        <p:nvSpPr>
          <p:cNvPr id="22" name="pole tekstowe 21"/>
          <p:cNvSpPr txBox="1"/>
          <p:nvPr/>
        </p:nvSpPr>
        <p:spPr>
          <a:xfrm>
            <a:off x="705293" y="3452622"/>
            <a:ext cx="8344456" cy="135421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3E3E3D"/>
                </a:solidFill>
              </a:rPr>
              <a:t>Lodz is situated 125 km away from Warsaw. ​</a:t>
            </a: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3E3E3D"/>
                </a:solidFill>
              </a:rPr>
              <a:t>Lodz is one of the largest cities in Poland (3rd place).​</a:t>
            </a: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3E3E3D"/>
                </a:solidFill>
              </a:rPr>
              <a:t>In 1423 King </a:t>
            </a:r>
            <a:r>
              <a:rPr lang="en-US" sz="1400" b="1" dirty="0" err="1">
                <a:solidFill>
                  <a:srgbClr val="3E3E3D"/>
                </a:solidFill>
              </a:rPr>
              <a:t>Władysław</a:t>
            </a:r>
            <a:r>
              <a:rPr lang="en-US" sz="1400" b="1" dirty="0">
                <a:solidFill>
                  <a:srgbClr val="3E3E3D"/>
                </a:solidFill>
              </a:rPr>
              <a:t> </a:t>
            </a:r>
            <a:r>
              <a:rPr lang="en-US" sz="1400" b="1" dirty="0" err="1">
                <a:solidFill>
                  <a:srgbClr val="3E3E3D"/>
                </a:solidFill>
              </a:rPr>
              <a:t>Jagiełło</a:t>
            </a:r>
            <a:r>
              <a:rPr lang="en-US" sz="1400" b="1" dirty="0">
                <a:solidFill>
                  <a:srgbClr val="3E3E3D"/>
                </a:solidFill>
              </a:rPr>
              <a:t> granted city rights ​to the village of </a:t>
            </a:r>
            <a:r>
              <a:rPr lang="en-US" sz="1400" b="1" dirty="0" err="1">
                <a:solidFill>
                  <a:srgbClr val="3E3E3D"/>
                </a:solidFill>
              </a:rPr>
              <a:t>Łódź</a:t>
            </a:r>
            <a:r>
              <a:rPr lang="en-US" sz="1400" b="1" dirty="0">
                <a:solidFill>
                  <a:srgbClr val="3E3E3D"/>
                </a:solidFill>
              </a:rPr>
              <a:t>.​</a:t>
            </a: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3E3E3D"/>
                </a:solidFill>
              </a:rPr>
              <a:t>The city's name translated literally means ”a boat”.</a:t>
            </a:r>
            <a:endParaRPr lang="pl-PL" sz="1400" b="1" dirty="0">
              <a:solidFill>
                <a:srgbClr val="3E3E3D"/>
              </a:solidFill>
            </a:endParaRPr>
          </a:p>
        </p:txBody>
      </p:sp>
      <p:sp>
        <p:nvSpPr>
          <p:cNvPr id="25" name="pole tekstowe 24"/>
          <p:cNvSpPr txBox="1"/>
          <p:nvPr/>
        </p:nvSpPr>
        <p:spPr>
          <a:xfrm>
            <a:off x="9428750" y="4852559"/>
            <a:ext cx="2261191" cy="30777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pl-PL" sz="1400" b="1" dirty="0">
                <a:solidFill>
                  <a:schemeClr val="bg1"/>
                </a:solidFill>
              </a:rPr>
              <a:t>Tytuł / Autor zdjęcia</a:t>
            </a:r>
          </a:p>
        </p:txBody>
      </p:sp>
      <p:sp>
        <p:nvSpPr>
          <p:cNvPr id="26" name="pole tekstowe 25"/>
          <p:cNvSpPr txBox="1"/>
          <p:nvPr/>
        </p:nvSpPr>
        <p:spPr>
          <a:xfrm>
            <a:off x="9442926" y="5277778"/>
            <a:ext cx="2374604" cy="43088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300"/>
              </a:spcAft>
            </a:pPr>
            <a:r>
              <a:rPr lang="pl-PL" sz="1100" dirty="0">
                <a:solidFill>
                  <a:schemeClr val="bg1"/>
                </a:solidFill>
              </a:rPr>
              <a:t>Jest dostępnych wiele różnych wersji </a:t>
            </a:r>
          </a:p>
          <a:p>
            <a:pPr>
              <a:spcAft>
                <a:spcPts val="300"/>
              </a:spcAft>
            </a:pPr>
            <a:r>
              <a:rPr lang="pl-PL" sz="1100" dirty="0" err="1">
                <a:solidFill>
                  <a:schemeClr val="bg1"/>
                </a:solidFill>
              </a:rPr>
              <a:t>lorem</a:t>
            </a:r>
            <a:r>
              <a:rPr lang="pl-PL" sz="1100" dirty="0">
                <a:solidFill>
                  <a:schemeClr val="bg1"/>
                </a:solidFill>
              </a:rPr>
              <a:t> </a:t>
            </a:r>
            <a:r>
              <a:rPr lang="pl-PL" sz="1100" dirty="0" err="1">
                <a:solidFill>
                  <a:schemeClr val="bg1"/>
                </a:solidFill>
              </a:rPr>
              <a:t>ipsum</a:t>
            </a:r>
            <a:r>
              <a:rPr lang="pl-PL" sz="1100" dirty="0">
                <a:solidFill>
                  <a:schemeClr val="bg1"/>
                </a:solidFill>
              </a:rPr>
              <a:t>, ale większość zmieni.</a:t>
            </a:r>
          </a:p>
        </p:txBody>
      </p:sp>
    </p:spTree>
    <p:extLst>
      <p:ext uri="{BB962C8B-B14F-4D97-AF65-F5344CB8AC3E}">
        <p14:creationId xmlns:p14="http://schemas.microsoft.com/office/powerpoint/2010/main" val="40360964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/>
          <p:cNvSpPr/>
          <p:nvPr/>
        </p:nvSpPr>
        <p:spPr>
          <a:xfrm>
            <a:off x="8562753" y="0"/>
            <a:ext cx="3629247" cy="6858000"/>
          </a:xfrm>
          <a:prstGeom prst="rect">
            <a:avLst/>
          </a:prstGeom>
          <a:solidFill>
            <a:srgbClr val="E29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" name="Dowolny kształt: kształt 3"/>
          <p:cNvSpPr/>
          <p:nvPr/>
        </p:nvSpPr>
        <p:spPr>
          <a:xfrm>
            <a:off x="0" y="0"/>
            <a:ext cx="9386221" cy="6858000"/>
          </a:xfrm>
          <a:custGeom>
            <a:avLst/>
            <a:gdLst>
              <a:gd name="connsiteX0" fmla="*/ 0 w 9712287"/>
              <a:gd name="connsiteY0" fmla="*/ 0 h 6858000"/>
              <a:gd name="connsiteX1" fmla="*/ 6216502 w 9712287"/>
              <a:gd name="connsiteY1" fmla="*/ 0 h 6858000"/>
              <a:gd name="connsiteX2" fmla="*/ 9712287 w 9712287"/>
              <a:gd name="connsiteY2" fmla="*/ 0 h 6858000"/>
              <a:gd name="connsiteX3" fmla="*/ 9661604 w 9712287"/>
              <a:gd name="connsiteY3" fmla="*/ 15733 h 6858000"/>
              <a:gd name="connsiteX4" fmla="*/ 9484240 w 9712287"/>
              <a:gd name="connsiteY4" fmla="*/ 283312 h 6858000"/>
              <a:gd name="connsiteX5" fmla="*/ 9484240 w 9712287"/>
              <a:gd name="connsiteY5" fmla="*/ 563312 h 6858000"/>
              <a:gd name="connsiteX6" fmla="*/ 9484241 w 9712287"/>
              <a:gd name="connsiteY6" fmla="*/ 563317 h 6858000"/>
              <a:gd name="connsiteX7" fmla="*/ 9484241 w 9712287"/>
              <a:gd name="connsiteY7" fmla="*/ 6167118 h 6858000"/>
              <a:gd name="connsiteX8" fmla="*/ 9484241 w 9712287"/>
              <a:gd name="connsiteY8" fmla="*/ 6457506 h 6858000"/>
              <a:gd name="connsiteX9" fmla="*/ 9484241 w 9712287"/>
              <a:gd name="connsiteY9" fmla="*/ 6688088 h 6858000"/>
              <a:gd name="connsiteX10" fmla="*/ 9314329 w 9712287"/>
              <a:gd name="connsiteY10" fmla="*/ 6858000 h 6858000"/>
              <a:gd name="connsiteX11" fmla="*/ 9085940 w 9712287"/>
              <a:gd name="connsiteY11" fmla="*/ 6858000 h 6858000"/>
              <a:gd name="connsiteX12" fmla="*/ 5974012 w 9712287"/>
              <a:gd name="connsiteY12" fmla="*/ 6858000 h 6858000"/>
              <a:gd name="connsiteX13" fmla="*/ 0 w 9712287"/>
              <a:gd name="connsiteY1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9712287" h="6858000">
                <a:moveTo>
                  <a:pt x="0" y="0"/>
                </a:moveTo>
                <a:lnTo>
                  <a:pt x="6216502" y="0"/>
                </a:lnTo>
                <a:lnTo>
                  <a:pt x="9712287" y="0"/>
                </a:lnTo>
                <a:lnTo>
                  <a:pt x="9661604" y="15733"/>
                </a:lnTo>
                <a:cubicBezTo>
                  <a:pt x="9557375" y="59818"/>
                  <a:pt x="9484240" y="163025"/>
                  <a:pt x="9484240" y="283312"/>
                </a:cubicBezTo>
                <a:lnTo>
                  <a:pt x="9484240" y="563312"/>
                </a:lnTo>
                <a:lnTo>
                  <a:pt x="9484241" y="563317"/>
                </a:lnTo>
                <a:lnTo>
                  <a:pt x="9484241" y="6167118"/>
                </a:lnTo>
                <a:lnTo>
                  <a:pt x="9484241" y="6457506"/>
                </a:lnTo>
                <a:lnTo>
                  <a:pt x="9484241" y="6688088"/>
                </a:lnTo>
                <a:cubicBezTo>
                  <a:pt x="9484241" y="6781928"/>
                  <a:pt x="9408169" y="6858000"/>
                  <a:pt x="9314329" y="6858000"/>
                </a:cubicBezTo>
                <a:lnTo>
                  <a:pt x="9085940" y="6858000"/>
                </a:lnTo>
                <a:lnTo>
                  <a:pt x="5974012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D8D8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5" name="Grafika 4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21269" y="371923"/>
            <a:ext cx="764192" cy="796033"/>
          </a:xfrm>
          <a:prstGeom prst="rect">
            <a:avLst/>
          </a:prstGeom>
        </p:spPr>
      </p:pic>
      <p:sp>
        <p:nvSpPr>
          <p:cNvPr id="8" name="pole tekstowe 7"/>
          <p:cNvSpPr txBox="1"/>
          <p:nvPr/>
        </p:nvSpPr>
        <p:spPr>
          <a:xfrm>
            <a:off x="696433" y="2266526"/>
            <a:ext cx="7790121" cy="415407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ts val="2100"/>
              </a:lnSpc>
            </a:pPr>
            <a:r>
              <a:rPr lang="pl-PL" sz="1400" dirty="0">
                <a:solidFill>
                  <a:srgbClr val="3E3E3D"/>
                </a:solidFill>
              </a:rPr>
              <a:t>Jest dostępnych wiele różnych wersji </a:t>
            </a:r>
            <a:r>
              <a:rPr lang="pl-PL" sz="1400" dirty="0" err="1">
                <a:solidFill>
                  <a:srgbClr val="3E3E3D"/>
                </a:solidFill>
              </a:rPr>
              <a:t>Lorem</a:t>
            </a:r>
            <a:r>
              <a:rPr lang="pl-PL" sz="1400" dirty="0">
                <a:solidFill>
                  <a:srgbClr val="3E3E3D"/>
                </a:solidFill>
              </a:rPr>
              <a:t> </a:t>
            </a:r>
            <a:r>
              <a:rPr lang="pl-PL" sz="1400" dirty="0" err="1">
                <a:solidFill>
                  <a:srgbClr val="3E3E3D"/>
                </a:solidFill>
              </a:rPr>
              <a:t>Ipsum</a:t>
            </a:r>
            <a:r>
              <a:rPr lang="pl-PL" sz="1400" dirty="0">
                <a:solidFill>
                  <a:srgbClr val="3E3E3D"/>
                </a:solidFill>
              </a:rPr>
              <a:t>, ale większość zmieniła się pod wpływem dodanego humoru czy przypadkowych słów, które nawet w najmniejszym stopniu nie przypominają istniejących. Jeśli masz zamiar użyć fragmentu </a:t>
            </a:r>
            <a:r>
              <a:rPr lang="pl-PL" sz="1400" dirty="0" err="1">
                <a:solidFill>
                  <a:srgbClr val="3E3E3D"/>
                </a:solidFill>
              </a:rPr>
              <a:t>Lorem</a:t>
            </a:r>
            <a:r>
              <a:rPr lang="pl-PL" sz="1400" dirty="0">
                <a:solidFill>
                  <a:srgbClr val="3E3E3D"/>
                </a:solidFill>
              </a:rPr>
              <a:t> </a:t>
            </a:r>
            <a:r>
              <a:rPr lang="pl-PL" sz="1400" dirty="0" err="1">
                <a:solidFill>
                  <a:srgbClr val="3E3E3D"/>
                </a:solidFill>
              </a:rPr>
              <a:t>Ipsum</a:t>
            </a:r>
            <a:r>
              <a:rPr lang="pl-PL" sz="1400" dirty="0">
                <a:solidFill>
                  <a:srgbClr val="3E3E3D"/>
                </a:solidFill>
              </a:rPr>
              <a:t>, lepiej mieć pewność, że nie ma niczego „dziwnego” w środku tekstu. Wszystkie Internetowe generatory </a:t>
            </a:r>
            <a:r>
              <a:rPr lang="pl-PL" sz="1400" dirty="0" err="1">
                <a:solidFill>
                  <a:srgbClr val="3E3E3D"/>
                </a:solidFill>
              </a:rPr>
              <a:t>Lorem</a:t>
            </a:r>
            <a:r>
              <a:rPr lang="pl-PL" sz="1400" dirty="0">
                <a:solidFill>
                  <a:srgbClr val="3E3E3D"/>
                </a:solidFill>
              </a:rPr>
              <a:t> </a:t>
            </a:r>
            <a:r>
              <a:rPr lang="pl-PL" sz="1400" dirty="0" err="1">
                <a:solidFill>
                  <a:srgbClr val="3E3E3D"/>
                </a:solidFill>
              </a:rPr>
              <a:t>Ipsum</a:t>
            </a:r>
            <a:r>
              <a:rPr lang="pl-PL" sz="1400" dirty="0">
                <a:solidFill>
                  <a:srgbClr val="3E3E3D"/>
                </a:solidFill>
              </a:rPr>
              <a:t> mają tendencje do kopiowania już istniejących bloków, co czyni nasz pierwszym prawdziwym generatorem w Internecie. Używamy zawierającego ponad 200 łacińskich słów słownika, w kontekście wielu znanych sentencji, by wygenerować tekst wyglądający odpowiednio. To wszystko czyni „nasz” </a:t>
            </a:r>
            <a:r>
              <a:rPr lang="pl-PL" sz="1400" dirty="0" err="1">
                <a:solidFill>
                  <a:srgbClr val="3E3E3D"/>
                </a:solidFill>
              </a:rPr>
              <a:t>Lorem</a:t>
            </a:r>
            <a:r>
              <a:rPr lang="pl-PL" sz="1400" dirty="0">
                <a:solidFill>
                  <a:srgbClr val="3E3E3D"/>
                </a:solidFill>
              </a:rPr>
              <a:t> </a:t>
            </a:r>
            <a:r>
              <a:rPr lang="pl-PL" sz="1400" dirty="0" err="1">
                <a:solidFill>
                  <a:srgbClr val="3E3E3D"/>
                </a:solidFill>
              </a:rPr>
              <a:t>Ipsum</a:t>
            </a:r>
            <a:r>
              <a:rPr lang="pl-PL" sz="1400" dirty="0">
                <a:solidFill>
                  <a:srgbClr val="3E3E3D"/>
                </a:solidFill>
              </a:rPr>
              <a:t> wolnym od powtórzeń, humorystycznych wstawek czy niecharakterystycznych słów.</a:t>
            </a:r>
          </a:p>
          <a:p>
            <a:pPr>
              <a:lnSpc>
                <a:spcPts val="2100"/>
              </a:lnSpc>
            </a:pPr>
            <a:endParaRPr lang="pl-PL" sz="1400" dirty="0">
              <a:solidFill>
                <a:srgbClr val="3E3E3D"/>
              </a:solidFill>
            </a:endParaRPr>
          </a:p>
          <a:p>
            <a:pPr>
              <a:lnSpc>
                <a:spcPts val="2100"/>
              </a:lnSpc>
            </a:pPr>
            <a:r>
              <a:rPr lang="pl-PL" sz="1400" dirty="0">
                <a:solidFill>
                  <a:srgbClr val="3E3E3D"/>
                </a:solidFill>
              </a:rPr>
              <a:t>Ogólnie znana teza głosi, iż użytkownika może rozpraszać zrozumiała zawartość strony, kiedy ten chce zobaczyć sam jej wygląd. Jedną z mocnych stron używania </a:t>
            </a:r>
            <a:r>
              <a:rPr lang="pl-PL" sz="1400" dirty="0" err="1">
                <a:solidFill>
                  <a:srgbClr val="3E3E3D"/>
                </a:solidFill>
              </a:rPr>
              <a:t>Lorem</a:t>
            </a:r>
            <a:r>
              <a:rPr lang="pl-PL" sz="1400" dirty="0">
                <a:solidFill>
                  <a:srgbClr val="3E3E3D"/>
                </a:solidFill>
              </a:rPr>
              <a:t> </a:t>
            </a:r>
            <a:r>
              <a:rPr lang="pl-PL" sz="1400" dirty="0" err="1">
                <a:solidFill>
                  <a:srgbClr val="3E3E3D"/>
                </a:solidFill>
              </a:rPr>
              <a:t>Ipsum</a:t>
            </a:r>
            <a:r>
              <a:rPr lang="pl-PL" sz="1400" dirty="0">
                <a:solidFill>
                  <a:srgbClr val="3E3E3D"/>
                </a:solidFill>
              </a:rPr>
              <a:t> jest to, że ma wiele różnych „kombinacji” zdań, słów i akapitów, w przeciwieństwie do zwykłego: „tekst, tekst, tekst”, sprawiającego, że wygląda to „zbyt czytelnie” po polsku. Wielu webmasterów i designerów używa </a:t>
            </a:r>
            <a:r>
              <a:rPr lang="pl-PL" sz="1400" dirty="0" err="1">
                <a:solidFill>
                  <a:srgbClr val="3E3E3D"/>
                </a:solidFill>
              </a:rPr>
              <a:t>Lorem</a:t>
            </a:r>
            <a:r>
              <a:rPr lang="pl-PL" sz="1400" dirty="0">
                <a:solidFill>
                  <a:srgbClr val="3E3E3D"/>
                </a:solidFill>
              </a:rPr>
              <a:t> </a:t>
            </a:r>
            <a:r>
              <a:rPr lang="pl-PL" sz="1400" dirty="0" err="1">
                <a:solidFill>
                  <a:srgbClr val="3E3E3D"/>
                </a:solidFill>
              </a:rPr>
              <a:t>Ipsum</a:t>
            </a:r>
            <a:r>
              <a:rPr lang="pl-PL" sz="1400" dirty="0">
                <a:solidFill>
                  <a:srgbClr val="3E3E3D"/>
                </a:solidFill>
              </a:rPr>
              <a:t> jako domyślnego modelu tekstu i wpisanie w internetowej wyszukiwarce ‘</a:t>
            </a:r>
            <a:r>
              <a:rPr lang="pl-PL" sz="1400" dirty="0" err="1">
                <a:solidFill>
                  <a:srgbClr val="3E3E3D"/>
                </a:solidFill>
              </a:rPr>
              <a:t>lorem</a:t>
            </a:r>
            <a:r>
              <a:rPr lang="pl-PL" sz="1400" dirty="0">
                <a:solidFill>
                  <a:srgbClr val="3E3E3D"/>
                </a:solidFill>
              </a:rPr>
              <a:t> </a:t>
            </a:r>
            <a:r>
              <a:rPr lang="pl-PL" sz="1400" dirty="0" err="1">
                <a:solidFill>
                  <a:srgbClr val="3E3E3D"/>
                </a:solidFill>
              </a:rPr>
              <a:t>ipsum</a:t>
            </a:r>
            <a:r>
              <a:rPr lang="pl-PL" sz="1400" dirty="0">
                <a:solidFill>
                  <a:srgbClr val="3E3E3D"/>
                </a:solidFill>
              </a:rPr>
              <a:t>’ spowoduje znalezienie bardzo wielu stron, które wciąż są w budowie</a:t>
            </a:r>
            <a:r>
              <a:rPr lang="pl-PL" sz="1300" dirty="0">
                <a:solidFill>
                  <a:srgbClr val="3E3E3D"/>
                </a:solidFill>
              </a:rPr>
              <a:t>. </a:t>
            </a:r>
          </a:p>
        </p:txBody>
      </p:sp>
      <p:sp>
        <p:nvSpPr>
          <p:cNvPr id="12" name="pole tekstowe 11"/>
          <p:cNvSpPr txBox="1"/>
          <p:nvPr/>
        </p:nvSpPr>
        <p:spPr>
          <a:xfrm>
            <a:off x="9444795" y="2290191"/>
            <a:ext cx="2401512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pl-PL" sz="1400" b="1" dirty="0">
                <a:solidFill>
                  <a:schemeClr val="bg1"/>
                </a:solidFill>
              </a:rPr>
              <a:t>Dodatkowe informacje</a:t>
            </a:r>
          </a:p>
        </p:txBody>
      </p:sp>
      <p:sp>
        <p:nvSpPr>
          <p:cNvPr id="13" name="pole tekstowe 12"/>
          <p:cNvSpPr txBox="1"/>
          <p:nvPr/>
        </p:nvSpPr>
        <p:spPr>
          <a:xfrm>
            <a:off x="9449461" y="4372790"/>
            <a:ext cx="2396846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pl-PL" sz="1400" b="1" dirty="0">
                <a:solidFill>
                  <a:schemeClr val="bg1"/>
                </a:solidFill>
              </a:rPr>
              <a:t>Przypisy</a:t>
            </a:r>
          </a:p>
        </p:txBody>
      </p:sp>
      <p:sp>
        <p:nvSpPr>
          <p:cNvPr id="14" name="pole tekstowe 13"/>
          <p:cNvSpPr txBox="1"/>
          <p:nvPr/>
        </p:nvSpPr>
        <p:spPr>
          <a:xfrm>
            <a:off x="9455427" y="2715490"/>
            <a:ext cx="2396846" cy="155944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ts val="1600"/>
              </a:lnSpc>
            </a:pPr>
            <a:r>
              <a:rPr lang="pl-PL" sz="1100" dirty="0">
                <a:solidFill>
                  <a:schemeClr val="bg1"/>
                </a:solidFill>
              </a:rPr>
              <a:t>Jest dostępnych wiele różnych wersji </a:t>
            </a:r>
          </a:p>
          <a:p>
            <a:pPr>
              <a:lnSpc>
                <a:spcPts val="1600"/>
              </a:lnSpc>
            </a:pPr>
            <a:r>
              <a:rPr lang="pl-PL" sz="1100" dirty="0" err="1">
                <a:solidFill>
                  <a:schemeClr val="bg1"/>
                </a:solidFill>
              </a:rPr>
              <a:t>lorem</a:t>
            </a:r>
            <a:r>
              <a:rPr lang="pl-PL" sz="1100" dirty="0">
                <a:solidFill>
                  <a:schemeClr val="bg1"/>
                </a:solidFill>
              </a:rPr>
              <a:t> </a:t>
            </a:r>
            <a:r>
              <a:rPr lang="pl-PL" sz="1100" dirty="0" err="1">
                <a:solidFill>
                  <a:schemeClr val="bg1"/>
                </a:solidFill>
              </a:rPr>
              <a:t>ipsum</a:t>
            </a:r>
            <a:r>
              <a:rPr lang="pl-PL" sz="1100" dirty="0">
                <a:solidFill>
                  <a:schemeClr val="bg1"/>
                </a:solidFill>
              </a:rPr>
              <a:t>, ale większość zmieni się </a:t>
            </a:r>
          </a:p>
          <a:p>
            <a:pPr>
              <a:lnSpc>
                <a:spcPts val="1600"/>
              </a:lnSpc>
            </a:pPr>
            <a:r>
              <a:rPr lang="pl-PL" sz="1100" dirty="0">
                <a:solidFill>
                  <a:schemeClr val="bg1"/>
                </a:solidFill>
              </a:rPr>
              <a:t>pod wpływem przypadkowych słów.</a:t>
            </a:r>
          </a:p>
          <a:p>
            <a:pPr>
              <a:lnSpc>
                <a:spcPts val="1600"/>
              </a:lnSpc>
            </a:pPr>
            <a:r>
              <a:rPr lang="pl-PL" sz="1100" dirty="0">
                <a:solidFill>
                  <a:schemeClr val="bg1"/>
                </a:solidFill>
              </a:rPr>
              <a:t>To wszystko czyni „nasz” </a:t>
            </a:r>
            <a:r>
              <a:rPr lang="pl-PL" sz="1100" dirty="0" err="1">
                <a:solidFill>
                  <a:schemeClr val="bg1"/>
                </a:solidFill>
              </a:rPr>
              <a:t>Lorem</a:t>
            </a:r>
            <a:r>
              <a:rPr lang="pl-PL" sz="1100" dirty="0">
                <a:solidFill>
                  <a:schemeClr val="bg1"/>
                </a:solidFill>
              </a:rPr>
              <a:t> </a:t>
            </a:r>
            <a:r>
              <a:rPr lang="pl-PL" sz="1100" dirty="0" err="1">
                <a:solidFill>
                  <a:schemeClr val="bg1"/>
                </a:solidFill>
              </a:rPr>
              <a:t>Ipsum</a:t>
            </a:r>
            <a:r>
              <a:rPr lang="pl-PL" sz="1100" dirty="0">
                <a:solidFill>
                  <a:schemeClr val="bg1"/>
                </a:solidFill>
              </a:rPr>
              <a:t> wolnym od powtórzeń, humorystycznych wstawek czy niecharakterystycznych słów.</a:t>
            </a:r>
          </a:p>
          <a:p>
            <a:pPr>
              <a:lnSpc>
                <a:spcPts val="1400"/>
              </a:lnSpc>
            </a:pPr>
            <a:endParaRPr lang="pl-PL" sz="1000" dirty="0">
              <a:solidFill>
                <a:schemeClr val="bg1"/>
              </a:solidFill>
            </a:endParaRPr>
          </a:p>
        </p:txBody>
      </p:sp>
      <p:sp>
        <p:nvSpPr>
          <p:cNvPr id="15" name="pole tekstowe 14"/>
          <p:cNvSpPr txBox="1"/>
          <p:nvPr/>
        </p:nvSpPr>
        <p:spPr>
          <a:xfrm>
            <a:off x="9449461" y="4803405"/>
            <a:ext cx="2396846" cy="211056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ts val="1600"/>
              </a:lnSpc>
            </a:pPr>
            <a:r>
              <a:rPr lang="pl-PL" sz="1100" baseline="30000" dirty="0">
                <a:solidFill>
                  <a:schemeClr val="bg1"/>
                </a:solidFill>
              </a:rPr>
              <a:t>1</a:t>
            </a:r>
            <a:r>
              <a:rPr lang="pl-PL" sz="1100" dirty="0">
                <a:solidFill>
                  <a:schemeClr val="bg1"/>
                </a:solidFill>
              </a:rPr>
              <a:t> Jest dostępnych wiele różnych wersji </a:t>
            </a:r>
          </a:p>
          <a:p>
            <a:pPr>
              <a:lnSpc>
                <a:spcPts val="1600"/>
              </a:lnSpc>
            </a:pPr>
            <a:r>
              <a:rPr lang="pl-PL" sz="1100" dirty="0" err="1">
                <a:solidFill>
                  <a:schemeClr val="bg1"/>
                </a:solidFill>
              </a:rPr>
              <a:t>lorem</a:t>
            </a:r>
            <a:r>
              <a:rPr lang="pl-PL" sz="1100" dirty="0">
                <a:solidFill>
                  <a:schemeClr val="bg1"/>
                </a:solidFill>
              </a:rPr>
              <a:t> </a:t>
            </a:r>
            <a:r>
              <a:rPr lang="pl-PL" sz="1100" dirty="0" err="1">
                <a:solidFill>
                  <a:schemeClr val="bg1"/>
                </a:solidFill>
              </a:rPr>
              <a:t>ipsum</a:t>
            </a:r>
            <a:r>
              <a:rPr lang="pl-PL" sz="1100" dirty="0">
                <a:solidFill>
                  <a:schemeClr val="bg1"/>
                </a:solidFill>
              </a:rPr>
              <a:t>, ale większość zmieni się </a:t>
            </a:r>
          </a:p>
          <a:p>
            <a:pPr>
              <a:lnSpc>
                <a:spcPts val="1600"/>
              </a:lnSpc>
            </a:pPr>
            <a:r>
              <a:rPr lang="pl-PL" sz="1100" dirty="0">
                <a:solidFill>
                  <a:schemeClr val="bg1"/>
                </a:solidFill>
              </a:rPr>
              <a:t>pod wpływem przypadkowych słów.</a:t>
            </a:r>
          </a:p>
          <a:p>
            <a:pPr>
              <a:lnSpc>
                <a:spcPts val="1600"/>
              </a:lnSpc>
              <a:spcBef>
                <a:spcPts val="1800"/>
              </a:spcBef>
            </a:pPr>
            <a:r>
              <a:rPr lang="pl-PL" sz="1100" baseline="30000" dirty="0">
                <a:solidFill>
                  <a:schemeClr val="bg1"/>
                </a:solidFill>
              </a:rPr>
              <a:t>2</a:t>
            </a:r>
            <a:r>
              <a:rPr lang="pl-PL" sz="1100" dirty="0">
                <a:solidFill>
                  <a:schemeClr val="bg1"/>
                </a:solidFill>
              </a:rPr>
              <a:t> Jest dostępnych wiele różnych wersji </a:t>
            </a:r>
          </a:p>
          <a:p>
            <a:pPr>
              <a:lnSpc>
                <a:spcPts val="1600"/>
              </a:lnSpc>
            </a:pPr>
            <a:r>
              <a:rPr lang="pl-PL" sz="1100" dirty="0" err="1">
                <a:solidFill>
                  <a:schemeClr val="bg1"/>
                </a:solidFill>
              </a:rPr>
              <a:t>lorem</a:t>
            </a:r>
            <a:r>
              <a:rPr lang="pl-PL" sz="1100" dirty="0">
                <a:solidFill>
                  <a:schemeClr val="bg1"/>
                </a:solidFill>
              </a:rPr>
              <a:t> </a:t>
            </a:r>
            <a:r>
              <a:rPr lang="pl-PL" sz="1100" dirty="0" err="1">
                <a:solidFill>
                  <a:schemeClr val="bg1"/>
                </a:solidFill>
              </a:rPr>
              <a:t>ipsum</a:t>
            </a:r>
            <a:r>
              <a:rPr lang="pl-PL" sz="1100" dirty="0">
                <a:solidFill>
                  <a:schemeClr val="bg1"/>
                </a:solidFill>
              </a:rPr>
              <a:t>, ale większość zmieni się </a:t>
            </a:r>
          </a:p>
          <a:p>
            <a:pPr>
              <a:lnSpc>
                <a:spcPts val="1600"/>
              </a:lnSpc>
            </a:pPr>
            <a:r>
              <a:rPr lang="pl-PL" sz="1100" dirty="0">
                <a:solidFill>
                  <a:schemeClr val="bg1"/>
                </a:solidFill>
              </a:rPr>
              <a:t>pod wpływem przypadkowych słów.</a:t>
            </a:r>
          </a:p>
          <a:p>
            <a:pPr>
              <a:lnSpc>
                <a:spcPts val="1600"/>
              </a:lnSpc>
            </a:pPr>
            <a:r>
              <a:rPr lang="pl-PL" sz="1100" dirty="0" err="1">
                <a:solidFill>
                  <a:schemeClr val="bg1"/>
                </a:solidFill>
              </a:rPr>
              <a:t>Lorem</a:t>
            </a:r>
            <a:r>
              <a:rPr lang="pl-PL" sz="1100" dirty="0">
                <a:solidFill>
                  <a:schemeClr val="bg1"/>
                </a:solidFill>
              </a:rPr>
              <a:t> </a:t>
            </a:r>
            <a:r>
              <a:rPr lang="pl-PL" sz="1100" dirty="0" err="1">
                <a:solidFill>
                  <a:schemeClr val="bg1"/>
                </a:solidFill>
              </a:rPr>
              <a:t>ipsum</a:t>
            </a:r>
            <a:r>
              <a:rPr lang="pl-PL" sz="1100" dirty="0">
                <a:solidFill>
                  <a:schemeClr val="bg1"/>
                </a:solidFill>
              </a:rPr>
              <a:t> </a:t>
            </a:r>
            <a:r>
              <a:rPr lang="pl-PL" sz="1100" dirty="0" err="1">
                <a:solidFill>
                  <a:schemeClr val="bg1"/>
                </a:solidFill>
              </a:rPr>
              <a:t>dolor</a:t>
            </a:r>
            <a:r>
              <a:rPr lang="pl-PL" sz="1100" dirty="0">
                <a:solidFill>
                  <a:schemeClr val="bg1"/>
                </a:solidFill>
              </a:rPr>
              <a:t> </a:t>
            </a:r>
            <a:r>
              <a:rPr lang="pl-PL" sz="1100" dirty="0" err="1">
                <a:solidFill>
                  <a:schemeClr val="bg1"/>
                </a:solidFill>
              </a:rPr>
              <a:t>amet</a:t>
            </a:r>
            <a:r>
              <a:rPr lang="pl-PL" sz="1100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16" name="pole tekstowe 18"/>
          <p:cNvSpPr txBox="1"/>
          <p:nvPr/>
        </p:nvSpPr>
        <p:spPr>
          <a:xfrm>
            <a:off x="696433" y="1323257"/>
            <a:ext cx="3820632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pl-PL" sz="2400" b="1" dirty="0">
                <a:solidFill>
                  <a:srgbClr val="14133B"/>
                </a:solidFill>
              </a:rPr>
              <a:t>Tytuł sekcji. </a:t>
            </a:r>
          </a:p>
        </p:txBody>
      </p:sp>
    </p:spTree>
    <p:extLst>
      <p:ext uri="{BB962C8B-B14F-4D97-AF65-F5344CB8AC3E}">
        <p14:creationId xmlns:p14="http://schemas.microsoft.com/office/powerpoint/2010/main" val="14920987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0" t="8850" r="1" b="1528"/>
          <a:stretch/>
        </p:blipFill>
        <p:spPr>
          <a:xfrm>
            <a:off x="5854249" y="1"/>
            <a:ext cx="6337753" cy="6858000"/>
          </a:xfrm>
          <a:prstGeom prst="rect">
            <a:avLst/>
          </a:prstGeom>
        </p:spPr>
      </p:pic>
      <p:pic>
        <p:nvPicPr>
          <p:cNvPr id="5" name="Grafika 4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656218" y="371923"/>
            <a:ext cx="1129242" cy="1176293"/>
          </a:xfrm>
          <a:prstGeom prst="rect">
            <a:avLst/>
          </a:prstGeom>
        </p:spPr>
      </p:pic>
      <p:sp>
        <p:nvSpPr>
          <p:cNvPr id="14" name="Dowolny kształt: kształt 13"/>
          <p:cNvSpPr/>
          <p:nvPr/>
        </p:nvSpPr>
        <p:spPr>
          <a:xfrm>
            <a:off x="0" y="0"/>
            <a:ext cx="6312012" cy="6858000"/>
          </a:xfrm>
          <a:custGeom>
            <a:avLst/>
            <a:gdLst>
              <a:gd name="connsiteX0" fmla="*/ 0 w 6295888"/>
              <a:gd name="connsiteY0" fmla="*/ 0 h 6858000"/>
              <a:gd name="connsiteX1" fmla="*/ 2917466 w 6295888"/>
              <a:gd name="connsiteY1" fmla="*/ 0 h 6858000"/>
              <a:gd name="connsiteX2" fmla="*/ 6295888 w 6295888"/>
              <a:gd name="connsiteY2" fmla="*/ 0 h 6858000"/>
              <a:gd name="connsiteX3" fmla="*/ 6246907 w 6295888"/>
              <a:gd name="connsiteY3" fmla="*/ 15733 h 6858000"/>
              <a:gd name="connsiteX4" fmla="*/ 6075497 w 6295888"/>
              <a:gd name="connsiteY4" fmla="*/ 283312 h 6858000"/>
              <a:gd name="connsiteX5" fmla="*/ 6075497 w 6295888"/>
              <a:gd name="connsiteY5" fmla="*/ 563312 h 6858000"/>
              <a:gd name="connsiteX6" fmla="*/ 6075498 w 6295888"/>
              <a:gd name="connsiteY6" fmla="*/ 563317 h 6858000"/>
              <a:gd name="connsiteX7" fmla="*/ 6075498 w 6295888"/>
              <a:gd name="connsiteY7" fmla="*/ 6167118 h 6858000"/>
              <a:gd name="connsiteX8" fmla="*/ 6075498 w 6295888"/>
              <a:gd name="connsiteY8" fmla="*/ 6457506 h 6858000"/>
              <a:gd name="connsiteX9" fmla="*/ 6075498 w 6295888"/>
              <a:gd name="connsiteY9" fmla="*/ 6688088 h 6858000"/>
              <a:gd name="connsiteX10" fmla="*/ 5911290 w 6295888"/>
              <a:gd name="connsiteY10" fmla="*/ 6858000 h 6858000"/>
              <a:gd name="connsiteX11" fmla="*/ 5690569 w 6295888"/>
              <a:gd name="connsiteY11" fmla="*/ 6858000 h 6858000"/>
              <a:gd name="connsiteX12" fmla="*/ 2683117 w 6295888"/>
              <a:gd name="connsiteY12" fmla="*/ 6858000 h 6858000"/>
              <a:gd name="connsiteX13" fmla="*/ 0 w 6295888"/>
              <a:gd name="connsiteY1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295888" h="6858000">
                <a:moveTo>
                  <a:pt x="0" y="0"/>
                </a:moveTo>
                <a:lnTo>
                  <a:pt x="2917466" y="0"/>
                </a:lnTo>
                <a:lnTo>
                  <a:pt x="6295888" y="0"/>
                </a:lnTo>
                <a:lnTo>
                  <a:pt x="6246907" y="15733"/>
                </a:lnTo>
                <a:cubicBezTo>
                  <a:pt x="6146177" y="59818"/>
                  <a:pt x="6075497" y="163025"/>
                  <a:pt x="6075497" y="283312"/>
                </a:cubicBezTo>
                <a:lnTo>
                  <a:pt x="6075497" y="563312"/>
                </a:lnTo>
                <a:lnTo>
                  <a:pt x="6075498" y="563317"/>
                </a:lnTo>
                <a:lnTo>
                  <a:pt x="6075498" y="6167118"/>
                </a:lnTo>
                <a:lnTo>
                  <a:pt x="6075498" y="6457506"/>
                </a:lnTo>
                <a:lnTo>
                  <a:pt x="6075498" y="6688088"/>
                </a:lnTo>
                <a:cubicBezTo>
                  <a:pt x="6075498" y="6781928"/>
                  <a:pt x="6001980" y="6858000"/>
                  <a:pt x="5911290" y="6858000"/>
                </a:cubicBezTo>
                <a:lnTo>
                  <a:pt x="5690569" y="6858000"/>
                </a:lnTo>
                <a:lnTo>
                  <a:pt x="268311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pole tekstowe 8"/>
          <p:cNvSpPr txBox="1"/>
          <p:nvPr/>
        </p:nvSpPr>
        <p:spPr>
          <a:xfrm>
            <a:off x="684646" y="1910375"/>
            <a:ext cx="5918791" cy="132343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pl-PL" sz="3600" b="1" dirty="0">
                <a:solidFill>
                  <a:srgbClr val="E29C00"/>
                </a:solidFill>
              </a:rPr>
              <a:t>Tytuł prezentacji</a:t>
            </a:r>
          </a:p>
        </p:txBody>
      </p:sp>
      <p:sp>
        <p:nvSpPr>
          <p:cNvPr id="10" name="pole tekstowe 9"/>
          <p:cNvSpPr txBox="1"/>
          <p:nvPr/>
        </p:nvSpPr>
        <p:spPr>
          <a:xfrm>
            <a:off x="678477" y="2863246"/>
            <a:ext cx="4877997" cy="144357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ts val="2100"/>
              </a:lnSpc>
            </a:pPr>
            <a:r>
              <a:rPr lang="pl-PL" sz="1400" dirty="0">
                <a:solidFill>
                  <a:srgbClr val="E29C00"/>
                </a:solidFill>
              </a:rPr>
              <a:t>Krótkie wprowadzenie do prezentacji. Jest dostępnych wiele różnych wersji </a:t>
            </a:r>
            <a:r>
              <a:rPr lang="pl-PL" sz="1400" dirty="0" err="1">
                <a:solidFill>
                  <a:srgbClr val="E29C00"/>
                </a:solidFill>
              </a:rPr>
              <a:t>Lorem</a:t>
            </a:r>
            <a:r>
              <a:rPr lang="pl-PL" sz="1400" dirty="0">
                <a:solidFill>
                  <a:srgbClr val="E29C00"/>
                </a:solidFill>
              </a:rPr>
              <a:t> </a:t>
            </a:r>
            <a:r>
              <a:rPr lang="pl-PL" sz="1400" dirty="0" err="1">
                <a:solidFill>
                  <a:srgbClr val="E29C00"/>
                </a:solidFill>
              </a:rPr>
              <a:t>Ipsum</a:t>
            </a:r>
            <a:r>
              <a:rPr lang="pl-PL" sz="1400" dirty="0">
                <a:solidFill>
                  <a:srgbClr val="E29C00"/>
                </a:solidFill>
              </a:rPr>
              <a:t>, ale większość zmieni się pod wpływem przypadkowych słów. Wielu projektantów używa </a:t>
            </a:r>
            <a:r>
              <a:rPr lang="pl-PL" sz="1400" dirty="0" err="1">
                <a:solidFill>
                  <a:srgbClr val="E29C00"/>
                </a:solidFill>
              </a:rPr>
              <a:t>Lorem</a:t>
            </a:r>
            <a:r>
              <a:rPr lang="pl-PL" sz="1400" dirty="0">
                <a:solidFill>
                  <a:srgbClr val="E29C00"/>
                </a:solidFill>
              </a:rPr>
              <a:t> </a:t>
            </a:r>
            <a:r>
              <a:rPr lang="pl-PL" sz="1400" dirty="0" err="1">
                <a:solidFill>
                  <a:srgbClr val="E29C00"/>
                </a:solidFill>
              </a:rPr>
              <a:t>Ipsum</a:t>
            </a:r>
            <a:r>
              <a:rPr lang="pl-PL" sz="1400" dirty="0">
                <a:solidFill>
                  <a:srgbClr val="E29C00"/>
                </a:solidFill>
              </a:rPr>
              <a:t> jako domyślnego modelu tekstu. </a:t>
            </a:r>
          </a:p>
        </p:txBody>
      </p:sp>
      <p:sp>
        <p:nvSpPr>
          <p:cNvPr id="11" name="pole tekstowe 8"/>
          <p:cNvSpPr txBox="1"/>
          <p:nvPr/>
        </p:nvSpPr>
        <p:spPr>
          <a:xfrm>
            <a:off x="689530" y="298771"/>
            <a:ext cx="3735573" cy="30777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pl-PL" sz="1100" b="1" dirty="0">
                <a:solidFill>
                  <a:srgbClr val="E29C00"/>
                </a:solidFill>
              </a:rPr>
              <a:t>Łódź, 04.01.2017</a:t>
            </a:r>
          </a:p>
        </p:txBody>
      </p:sp>
      <p:pic>
        <p:nvPicPr>
          <p:cNvPr id="13" name="Grafika 12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81554" y="5667845"/>
            <a:ext cx="1601346" cy="702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523094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D07ED6D053B68D46A7F5A007ECAC3733" ma:contentTypeVersion="18" ma:contentTypeDescription="Utwórz nowy dokument." ma:contentTypeScope="" ma:versionID="6322a46147e69b41531d9ce11115dd07">
  <xsd:schema xmlns:xsd="http://www.w3.org/2001/XMLSchema" xmlns:xs="http://www.w3.org/2001/XMLSchema" xmlns:p="http://schemas.microsoft.com/office/2006/metadata/properties" xmlns:ns2="d1dc2bfa-d603-45ca-9261-69cb51bcd89f" xmlns:ns3="89f16d4a-6e32-4049-a82c-7c875ae689d9" targetNamespace="http://schemas.microsoft.com/office/2006/metadata/properties" ma:root="true" ma:fieldsID="d90a8f31a5e29d3318ea837b26a92980" ns2:_="" ns3:_="">
    <xsd:import namespace="d1dc2bfa-d603-45ca-9261-69cb51bcd89f"/>
    <xsd:import namespace="89f16d4a-6e32-4049-a82c-7c875ae689d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1dc2bfa-d603-45ca-9261-69cb51bcd89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Tagi obrazów" ma:readOnly="false" ma:fieldId="{5cf76f15-5ced-4ddc-b409-7134ff3c332f}" ma:taxonomyMulti="true" ma:sspId="e202bf10-4f99-490d-b6a4-1cff37ab84a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9f16d4a-6e32-4049-a82c-7c875ae689d9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Udostępniani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Udostępnione dla — szczegóły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3c28f367-2edf-4af7-8c4d-21e48a7c56c8}" ma:internalName="TaxCatchAll" ma:showField="CatchAllData" ma:web="89f16d4a-6e32-4049-a82c-7c875ae689d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zawartości"/>
        <xsd:element ref="dc:title" minOccurs="0" maxOccurs="1" ma:index="4" ma:displayName="Tytuł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3C900D0-B004-4A93-9F24-B0D79D42126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B5AEA56-7DEB-4265-A728-A9558252050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1dc2bfa-d603-45ca-9261-69cb51bcd89f"/>
    <ds:schemaRef ds:uri="89f16d4a-6e32-4049-a82c-7c875ae689d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2686</TotalTime>
  <Words>1768</Words>
  <Application>Microsoft Office PowerPoint</Application>
  <PresentationFormat>Panoramiczny</PresentationFormat>
  <Paragraphs>180</Paragraphs>
  <Slides>23</Slides>
  <Notes>2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23</vt:i4>
      </vt:variant>
    </vt:vector>
  </HeadingPairs>
  <TitlesOfParts>
    <vt:vector size="24" baseType="lpstr"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Sebastian</dc:creator>
  <cp:lastModifiedBy>Sebastian Buzar</cp:lastModifiedBy>
  <cp:revision>207</cp:revision>
  <dcterms:created xsi:type="dcterms:W3CDTF">2017-01-11T10:24:22Z</dcterms:created>
  <dcterms:modified xsi:type="dcterms:W3CDTF">2024-07-18T08:34:10Z</dcterms:modified>
</cp:coreProperties>
</file>