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91" r:id="rId4"/>
    <p:sldId id="275" r:id="rId5"/>
    <p:sldId id="297" r:id="rId6"/>
    <p:sldId id="295" r:id="rId7"/>
    <p:sldId id="296" r:id="rId8"/>
    <p:sldId id="294" r:id="rId9"/>
    <p:sldId id="289" r:id="rId10"/>
    <p:sldId id="293" r:id="rId11"/>
    <p:sldId id="292" r:id="rId12"/>
    <p:sldId id="307" r:id="rId13"/>
    <p:sldId id="298" r:id="rId14"/>
    <p:sldId id="290" r:id="rId15"/>
    <p:sldId id="284" r:id="rId16"/>
    <p:sldId id="28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E25"/>
    <a:srgbClr val="CC3300"/>
    <a:srgbClr val="EB1515"/>
    <a:srgbClr val="3E3E3D"/>
    <a:srgbClr val="D8D8D8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6785-EB2B-8AB5-45D8-B5E926E7BC35}" v="108" dt="2022-06-14T12:43:02.245"/>
    <p1510:client id="{FEBA61C6-11E2-3C42-A8DB-E408FFDEFB25}" v="1" dt="2022-06-14T06:22:2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7491" autoAdjust="0"/>
  </p:normalViewPr>
  <p:slideViewPr>
    <p:cSldViewPr snapToObjects="1">
      <p:cViewPr varScale="1">
        <p:scale>
          <a:sx n="110" d="100"/>
          <a:sy n="110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obrazu 14"/>
          <p:cNvSpPr>
            <a:spLocks noGrp="1"/>
          </p:cNvSpPr>
          <p:nvPr>
            <p:ph type="pic" sz="quarter" idx="10" hasCustomPrompt="1"/>
          </p:nvPr>
        </p:nvSpPr>
        <p:spPr>
          <a:xfrm>
            <a:off x="8980966" y="0"/>
            <a:ext cx="3211033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tutaj, </a:t>
            </a:r>
            <a:br>
              <a:rPr lang="pl-PL" dirty="0"/>
            </a:br>
            <a:r>
              <a:rPr lang="pl-PL" dirty="0"/>
              <a:t>aby wstawić zdjęcie</a:t>
            </a:r>
          </a:p>
        </p:txBody>
      </p:sp>
      <p:pic>
        <p:nvPicPr>
          <p:cNvPr id="8" name="Grafika 7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9" name="Dowolny kształt: kształt 8"/>
          <p:cNvSpPr/>
          <p:nvPr userDrawn="1"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2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Łódź, </a:t>
            </a:r>
            <a:r>
              <a:rPr lang="pl-PL" sz="1400" dirty="0">
                <a:solidFill>
                  <a:schemeClr val="bg1"/>
                </a:solidFill>
              </a:rPr>
              <a:t>dn. 04.01.2017r.</a:t>
            </a: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57214" y="1914209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Długi tytuł prezentacji </a:t>
            </a:r>
          </a:p>
          <a:p>
            <a:r>
              <a:rPr lang="pl-PL" sz="3900" b="1" dirty="0">
                <a:solidFill>
                  <a:schemeClr val="bg1"/>
                </a:solidFill>
              </a:rPr>
              <a:t>w dwóch wierszach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Krótkie wprowadzenie do prezentacji. Jest dostępnych wiele różnych wersji </a:t>
            </a:r>
            <a:r>
              <a:rPr lang="pl-PL" sz="1400" err="1">
                <a:solidFill>
                  <a:schemeClr val="bg1"/>
                </a:solidFill>
              </a:rPr>
              <a:t>Lorem</a:t>
            </a:r>
            <a:r>
              <a:rPr lang="pl-PL" sz="1400">
                <a:solidFill>
                  <a:schemeClr val="bg1"/>
                </a:solidFill>
              </a:rPr>
              <a:t> Ipsum, </a:t>
            </a:r>
            <a:r>
              <a:rPr lang="pl-PL" sz="1400" dirty="0">
                <a:solidFill>
                  <a:schemeClr val="bg1"/>
                </a:solidFill>
              </a:rPr>
              <a:t>ale większość zmieni się pod wpływem przypadkowych słów Wielu projektantów używa </a:t>
            </a:r>
            <a:r>
              <a:rPr lang="pl-PL" sz="1400" dirty="0" err="1">
                <a:solidFill>
                  <a:schemeClr val="bg1"/>
                </a:solidFill>
              </a:rPr>
              <a:t>Lorem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Ipsum</a:t>
            </a:r>
            <a:r>
              <a:rPr lang="pl-PL" sz="1400" dirty="0">
                <a:solidFill>
                  <a:schemeClr val="bg1"/>
                </a:solidFill>
              </a:rPr>
              <a:t> jako domyślnego modelu tekstu. </a:t>
            </a:r>
          </a:p>
        </p:txBody>
      </p:sp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2022-08-11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57214" y="1914209"/>
            <a:ext cx="634267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Studenckie </a:t>
            </a:r>
            <a:br>
              <a:rPr lang="pl-PL" sz="3900" b="1" dirty="0">
                <a:solidFill>
                  <a:schemeClr val="bg1"/>
                </a:solidFill>
              </a:rPr>
            </a:br>
            <a:r>
              <a:rPr lang="pl-PL" sz="3900" b="1" dirty="0">
                <a:solidFill>
                  <a:schemeClr val="bg1"/>
                </a:solidFill>
              </a:rPr>
              <a:t>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To nowe możliwości dla studentów zainteresowanych działalnością naukową.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Program Studenckich Grantów Badawczych to okazja do zdobycia wiedzy na temat pozyskiwania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i rozliczania środków finansowych na prowadzenie i prezentację  swoich badań naukowych.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Ocena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2" y="2216467"/>
            <a:ext cx="7559807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Wnioski rozpatruje </a:t>
            </a:r>
            <a:r>
              <a:rPr lang="pl-PL" sz="1600" b="1" dirty="0">
                <a:solidFill>
                  <a:srgbClr val="3E3E3D"/>
                </a:solidFill>
              </a:rPr>
              <a:t>Komisja ds. studenckich grantów badawczych</a:t>
            </a:r>
            <a:r>
              <a:rPr lang="pl-PL" sz="1600" dirty="0">
                <a:solidFill>
                  <a:srgbClr val="3E3E3D"/>
                </a:solidFill>
              </a:rPr>
              <a:t>, powołana przez Rektora Uniwersytetu Łódzkiego. Podstawą oceny jest między innymi </a:t>
            </a:r>
            <a:r>
              <a:rPr lang="pl-PL" sz="1600" b="1" dirty="0">
                <a:solidFill>
                  <a:srgbClr val="3E3E3D"/>
                </a:solidFill>
              </a:rPr>
              <a:t>recenzja wniosku</a:t>
            </a:r>
            <a:r>
              <a:rPr lang="pl-PL" sz="1600" dirty="0">
                <a:solidFill>
                  <a:srgbClr val="3E3E3D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wniosku może być samodzielny pracownik UŁ  wskazany przez Komisję.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 przygotowuje pisemną ocenę merytoryczną wniosku, która odbywa się za pomocą formularza elektronicznego na stronie: </a:t>
            </a:r>
            <a:r>
              <a:rPr lang="pl-PL" sz="1400" b="1" dirty="0" err="1">
                <a:solidFill>
                  <a:srgbClr val="3E3E3D"/>
                </a:solidFill>
              </a:rPr>
              <a:t>www.studenckiegranty-wniosek.uni.lodz.pl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musi być pracownik jednostki (katedry/zakładu) innej niż opiekun naukowy projektu.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Recenzja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Recenzent dokonuje oceny wniosku na podstawie następujących kryteriów: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walorów naukowych proponowanego projektu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merytorycznego przygotowania wnioskodawcy, które jest oceniane na podstawie przygotowanego wniosku (cele badawcze, sposób ich realizacji, znajomość stanu badań)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jakości stylistycznej i kompozycyjnej przygotowanego wniosku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zasadności finansowania proponowanego projektu – do 20 pkt.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706347" y="764704"/>
            <a:ext cx="4694433" cy="1022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Ustna prezentacja projektu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Autorzy 10% wniosków znajdujących się pod progiem projektów rekomendowanych do finansowania będą mogli wygłosić ustne prezentacje swoich projektów: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wystąpienie musi zawierać syntetyczne streszczenie projektu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czas trwania wystąpienia nie może przekroczyć 3 minut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można zaprezentować tylko 1 statyczny slajd prezentacji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Komisja konkursu oceni prezentacje w następujących kryteriach (po 10 pkt.) – jakość formalna, zaangażowanie oraz styl komunikacji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prezentacje z oceną co najmniej 27 punktów będą rekomendowane do finansowania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-130431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8"/>
            <a:ext cx="4694433" cy="1168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Otrzymanie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63284" y="2796913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otrzymaniu maila o przyznaniu finansowania, student zobowiązany jest do złożenia: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4241" y="4177639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dla celów podatkowych;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o zapoznaniu się z treścią regulaminu konkursu;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i klauzuli RODO.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Rozliczenie grantu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przyznane w ramach Studenckiego Grantu Badawczego powinny być wydatkowane do 30 września, zgodnie z przedstawionym kosztorysem.</a:t>
            </a:r>
          </a:p>
          <a:p>
            <a:pPr>
              <a:lnSpc>
                <a:spcPts val="2100"/>
              </a:lnSpc>
            </a:pP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86951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</a:pPr>
            <a:r>
              <a:rPr lang="pl-PL" sz="1400" b="1" dirty="0">
                <a:solidFill>
                  <a:srgbClr val="3E3E3D"/>
                </a:solidFill>
              </a:rPr>
              <a:t>Warunkiem rozliczenia projektu jest złożenie przez studenta: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sprawozdania merytorycznego i finansowego z realizacji studenckiego grantu badawczego,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które należy złożyć w ciągu 15 dni od zakończenia realizacji zadania badawczego w formie online;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 oceniającej wykonanie zadania badawczego oraz wskazującej postępy w pracy </a:t>
            </a:r>
            <a:r>
              <a:rPr lang="pl-PL" sz="1400" b="1" dirty="0" err="1">
                <a:solidFill>
                  <a:srgbClr val="3E3E3D"/>
                </a:solidFill>
              </a:rPr>
              <a:t>naukowo–badawczej</a:t>
            </a:r>
            <a:r>
              <a:rPr lang="pl-PL" sz="1400" b="1" dirty="0">
                <a:solidFill>
                  <a:srgbClr val="3E3E3D"/>
                </a:solidFill>
              </a:rPr>
              <a:t> studenta.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Odbiór sprawozdań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Warunkiem odbioru sprawozdania przez Komisję jest dołączenie przez studenta: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096674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o co najmniej jednym artykule opublikowanym lub wysłanym do druku w czasopiśmie naukowym znajdującym się w aktualnie obowiązujących wykazach </a:t>
            </a:r>
            <a:r>
              <a:rPr lang="pl-PL" sz="1400" b="1" dirty="0" err="1">
                <a:solidFill>
                  <a:srgbClr val="3E3E3D"/>
                </a:solidFill>
              </a:rPr>
              <a:t>MNiSW</a:t>
            </a:r>
            <a:r>
              <a:rPr lang="pl-PL" sz="1400" b="1" dirty="0">
                <a:solidFill>
                  <a:srgbClr val="3E3E3D"/>
                </a:solidFill>
              </a:rPr>
              <a:t>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  <a:r>
              <a:rPr lang="pl-PL" sz="1400" b="1" dirty="0">
                <a:solidFill>
                  <a:srgbClr val="3E3E3D"/>
                </a:solidFill>
              </a:rPr>
              <a:t> w rozdziale monografii naukowej (z załączonym maszynopisem)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udokumentowanie udziału w konferencjach naukowych, na których wnioskodawca przedstawił wyniki badań finansowanych z przyznanych środków.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3298" y="4907346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Nieprzyjęcie sprawozdania skutkuje </a:t>
            </a:r>
            <a:r>
              <a:rPr lang="pl-PL" sz="1600" b="1" dirty="0">
                <a:solidFill>
                  <a:srgbClr val="3E3E3D"/>
                </a:solidFill>
              </a:rPr>
              <a:t>utratą możliwości ubiegania się o finansowanie studenckiego grantu badawczego w kolejnym roku</a:t>
            </a:r>
            <a:r>
              <a:rPr lang="pl-PL" sz="1600" dirty="0">
                <a:solidFill>
                  <a:srgbClr val="3E3E3D"/>
                </a:solidFill>
              </a:rPr>
              <a:t>. Komisja może zobowiązać studenta do zwrotu niewydatkowanych środków.</a:t>
            </a:r>
          </a:p>
        </p:txBody>
      </p:sp>
      <p:pic>
        <p:nvPicPr>
          <p:cNvPr id="16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-24680" y="-2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57214" y="1628459"/>
            <a:ext cx="634267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Kontakt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Studenckie 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96783" y="4149080"/>
            <a:ext cx="4103073" cy="15674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mgr Anna Felisiak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Dyrektor Centrum Obsługi Studentów 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i Doktorantów Uniwersytetu Łódzkiego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anna.felisiak@uni.lodz.pl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871864" y="4149080"/>
            <a:ext cx="4141173" cy="1281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95400" y="2955075"/>
            <a:ext cx="3528392" cy="1194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dr Mateusz Grabowski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Koordynator Projektu</a:t>
            </a:r>
          </a:p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studenckiegranty2018@uni.lodz.pl</a:t>
            </a: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91921" y="6388338"/>
            <a:ext cx="5575006" cy="26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Studenckie Granty Badawcze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Spis treści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1065" y="1413063"/>
            <a:ext cx="7000155" cy="4965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01. </a:t>
            </a:r>
            <a:r>
              <a:rPr lang="pl-PL" sz="2400" dirty="0">
                <a:solidFill>
                  <a:schemeClr val="bg1"/>
                </a:solidFill>
              </a:rPr>
              <a:t>Cele programu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02. </a:t>
            </a:r>
            <a:r>
              <a:rPr lang="pl-PL" sz="2400" dirty="0">
                <a:solidFill>
                  <a:schemeClr val="bg1"/>
                </a:solidFill>
              </a:rPr>
              <a:t>Uczestnicy programu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03. </a:t>
            </a:r>
            <a:r>
              <a:rPr lang="pl-PL" sz="2400" dirty="0">
                <a:solidFill>
                  <a:schemeClr val="bg1"/>
                </a:solidFill>
              </a:rPr>
              <a:t>Szkolenia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04. </a:t>
            </a:r>
            <a:r>
              <a:rPr lang="pl-PL" sz="2400" dirty="0">
                <a:solidFill>
                  <a:schemeClr val="bg1"/>
                </a:solidFill>
              </a:rPr>
              <a:t>Wymagane dokumenty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05. </a:t>
            </a:r>
            <a:r>
              <a:rPr lang="pl-PL" sz="2400" dirty="0">
                <a:solidFill>
                  <a:schemeClr val="bg1"/>
                </a:solidFill>
              </a:rPr>
              <a:t>Cele i sposób finansowania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06. </a:t>
            </a:r>
            <a:r>
              <a:rPr lang="pl-PL" sz="2400" dirty="0">
                <a:solidFill>
                  <a:schemeClr val="bg1"/>
                </a:solidFill>
              </a:rPr>
              <a:t>Ocena i recenzja wniosków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07. </a:t>
            </a:r>
            <a:r>
              <a:rPr lang="pl-PL" sz="2400" dirty="0">
                <a:solidFill>
                  <a:schemeClr val="bg1"/>
                </a:solidFill>
              </a:rPr>
              <a:t>Rozliczenie i odbiór sprawozdań</a:t>
            </a:r>
          </a:p>
          <a:p>
            <a:pPr>
              <a:spcAft>
                <a:spcPts val="1100"/>
              </a:spcAft>
            </a:pPr>
            <a:r>
              <a:rPr lang="pl-PL" sz="2400" dirty="0">
                <a:solidFill>
                  <a:schemeClr val="bg1"/>
                </a:solidFill>
              </a:rPr>
              <a:t>08. Dane dotyczące poprzednich edycji</a:t>
            </a:r>
          </a:p>
          <a:p>
            <a:pPr>
              <a:spcAft>
                <a:spcPts val="1100"/>
              </a:spcAft>
            </a:pPr>
            <a:r>
              <a:rPr lang="pl-PL" sz="2400" dirty="0">
                <a:solidFill>
                  <a:schemeClr val="bg1"/>
                </a:solidFill>
              </a:rPr>
              <a:t>09. Promocja badań</a:t>
            </a:r>
          </a:p>
        </p:txBody>
      </p:sp>
    </p:spTree>
    <p:extLst>
      <p:ext uri="{BB962C8B-B14F-4D97-AF65-F5344CB8AC3E}">
        <p14:creationId xmlns:p14="http://schemas.microsoft.com/office/powerpoint/2010/main" val="11918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Cele programu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Założeniem programu Studenckich Grantów Badawczych jest edukacja studentów w zakresie aplikowania o środki finansowe na prowadzenie badań naukowych.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Nauka pozyskiwania i rozliczania funduszy na badania naukowe.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Aktywizacja studentów do pracy badawczej.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Podniesienie jakości studenckich prac badawczych na Uniwersytecie Łódzkim</a:t>
            </a:r>
            <a:r>
              <a:rPr lang="en-US" sz="1400" b="1" dirty="0">
                <a:solidFill>
                  <a:srgbClr val="3E3E3D"/>
                </a:solidFill>
              </a:rPr>
              <a:t>​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Wdrażanie studentów do pracy naukowej.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268" y="5340534"/>
            <a:ext cx="6310732" cy="15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-19971"/>
            <a:ext cx="4876800" cy="68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: kształt 5"/>
          <p:cNvSpPr/>
          <p:nvPr/>
        </p:nvSpPr>
        <p:spPr>
          <a:xfrm>
            <a:off x="-1" y="0"/>
            <a:ext cx="7486652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396409"/>
            <a:ext cx="438053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Uczestnicy programu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16467"/>
            <a:ext cx="6782540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Program skierowany jest do </a:t>
            </a:r>
            <a:r>
              <a:rPr lang="pl-PL" sz="1600" b="1" dirty="0">
                <a:solidFill>
                  <a:srgbClr val="3E3E3D"/>
                </a:solidFill>
              </a:rPr>
              <a:t>studentów Uniwersytetu Łódzkiego I </a:t>
            </a:r>
            <a:r>
              <a:rPr lang="pl-PL" sz="1600" b="1" dirty="0" err="1">
                <a:solidFill>
                  <a:srgbClr val="3E3E3D"/>
                </a:solidFill>
              </a:rPr>
              <a:t>i</a:t>
            </a:r>
            <a:r>
              <a:rPr lang="pl-PL" sz="1600" b="1" dirty="0">
                <a:solidFill>
                  <a:srgbClr val="3E3E3D"/>
                </a:solidFill>
              </a:rPr>
              <a:t> II stopnia. </a:t>
            </a:r>
            <a:r>
              <a:rPr lang="pl-PL" sz="1600" dirty="0">
                <a:solidFill>
                  <a:srgbClr val="3E3E3D"/>
                </a:solidFill>
              </a:rPr>
              <a:t>Warunkiem otrzymania środków finansowych jest: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posiadanie statusu studenta do momentu rozliczenia projektu;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rozliczenie środków finansowych pozyskanych w roku poprzednim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(nie dotyczy I edycji programu);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ukończenie szkolenia z zakresu przygotowywania i rozliczania wniosków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na działalność naukową;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uzyskanie pozytywnej opinii opiekuna projektu;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złożenie elektronicznego wniosku o środki finansowe na stronie internetowej: </a:t>
            </a:r>
            <a:r>
              <a:rPr lang="pl-PL" sz="1400" b="1" dirty="0" err="1">
                <a:solidFill>
                  <a:srgbClr val="3E3E3D"/>
                </a:solidFill>
              </a:rPr>
              <a:t>www.studenckiegranty.uni.lodz.pl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</p:txBody>
      </p:sp>
      <p:pic>
        <p:nvPicPr>
          <p:cNvPr id="12" name="Grafika 4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2024" y="184695"/>
            <a:ext cx="764192" cy="79603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5494" y="6358237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rgbClr val="EB1515"/>
                </a:solidFill>
              </a:rPr>
              <a:t>studenckiegranty.uni.lodz.pl</a:t>
            </a:r>
          </a:p>
        </p:txBody>
      </p:sp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Szkolenia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Szkolenia z zakresu przygotowywania i rozliczania wniosków</a:t>
            </a:r>
            <a:br>
              <a:rPr lang="pl-PL" sz="1600" b="1" dirty="0">
                <a:solidFill>
                  <a:srgbClr val="3E3E3D"/>
                </a:solidFill>
              </a:rPr>
            </a:br>
            <a:r>
              <a:rPr lang="pl-PL" sz="1600" b="1" dirty="0">
                <a:solidFill>
                  <a:srgbClr val="3E3E3D"/>
                </a:solidFill>
              </a:rPr>
              <a:t>na działalność naukową obejmują: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możliwości wydatkowania środków finansowych;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procedurę aplikowania o finansowanie projektu badawczego;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instrukcję kompletowania wymaganych dokumentów do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naukę wypełniania elektronicznego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wymagań dotyczących rozliczenia projektu.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Wymagane dokumenty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Warunkiem otrzymania finansowania w ramach programu  jest przedstawienie przez studenta: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naukowego, którym może być pracownik naukowo-dydaktyczny UŁ ze stopniem naukowym co najmniej doktora;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pisemnej zgody opiekuna naukowego na pełnienie funkcji opiekuna projektu, zaakceptowanej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przez kierownika Katedry/Zakładu, w którym opiekun jest zatrudniony;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oświadczania o niefinansowaniu pozycji kosztorysu ujętych we wniosku ze środków pochodzących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z innych źródeł.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Cele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64234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finansowe pozyskane w ramach programu Studenckich Grantów Badawczych można przeznaczyć na realizację zadań badawczych bliskich z profilem badawczym opiekuna naukowego oraz zadań badawczych związanych z tematyką przygotowywanych prac licencjackich, inżynierskich i magisterskich, w tym: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75712"/>
            <a:ext cx="7851853" cy="1421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materiałów niezbędnych do wykonania badań, </a:t>
            </a:r>
            <a:r>
              <a:rPr lang="pl-PL" sz="1400" b="1" u="sng" dirty="0">
                <a:solidFill>
                  <a:srgbClr val="3E3E3D"/>
                </a:solidFill>
              </a:rPr>
              <a:t>w przypadku zakupu sprzętu elektronicznego wymagana jest zgoda opiekuna naukowego;</a:t>
            </a:r>
            <a:endParaRPr lang="pl-PL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wyjazdów służbowych w celu zbierania materiału do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analiz wykonywanych jako usługi obce;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książek, czasopism, dostępu do naukowych baz danych;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wyjazdami na konferencje naukowe w celu prezentacji wyników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publikacją prac naukowych.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Sposób finansowania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Maksymalna kwota Studenckiego Grantu Badawczego to 3 500 zł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Jest to kwota brutto podlegająca opodatkowaniu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zakwalifikowaniu projektu do finansowania student: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otrzymuje przyznaną kwotę grantu (która może być niższa niż wnioskowana) na indywidualne konto bankowe podane we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rozliczenia otrzymanego grantu z Urzędem Skarbowym;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wydania otrzymanych funduszy zgodnie z kosztorysem przedstawionym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we wniosku o finansowanie;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gromadzenia faktur/rachunków do weryfikacji wydatkowania przyznanych środków finansowych.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Kwalifikacja wniosków do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803325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Komisja ds. studenckich grantów badawczych </a:t>
            </a:r>
            <a:r>
              <a:rPr lang="pl-PL" sz="1600" dirty="0">
                <a:solidFill>
                  <a:srgbClr val="3E3E3D"/>
                </a:solidFill>
              </a:rPr>
              <a:t>kwalifikuje wnioski do finansowania na podstawie: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833666"/>
            <a:ext cx="7851853" cy="1495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recenzji wniosku;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dotychczasowej aktywności naukowej wnioskodawcy, która związana jest z proponowanym projektem;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prezentacji ustnej projektu.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1117</Words>
  <Application>Microsoft Office PowerPoint</Application>
  <PresentationFormat>Panoramiczny</PresentationFormat>
  <Paragraphs>111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Mateusz Grabowski</cp:lastModifiedBy>
  <cp:revision>188</cp:revision>
  <dcterms:created xsi:type="dcterms:W3CDTF">2017-01-11T10:24:22Z</dcterms:created>
  <dcterms:modified xsi:type="dcterms:W3CDTF">2022-08-11T12:38:58Z</dcterms:modified>
</cp:coreProperties>
</file>